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334" r:id="rId4"/>
    <p:sldId id="347" r:id="rId5"/>
    <p:sldId id="348" r:id="rId6"/>
    <p:sldId id="339" r:id="rId7"/>
    <p:sldId id="345" r:id="rId8"/>
    <p:sldId id="338" r:id="rId9"/>
    <p:sldId id="336" r:id="rId10"/>
    <p:sldId id="335" r:id="rId11"/>
    <p:sldId id="337" r:id="rId12"/>
    <p:sldId id="342" r:id="rId13"/>
    <p:sldId id="340" r:id="rId14"/>
    <p:sldId id="343" r:id="rId15"/>
    <p:sldId id="341" r:id="rId16"/>
    <p:sldId id="344" r:id="rId17"/>
    <p:sldId id="349" r:id="rId18"/>
    <p:sldId id="350" r:id="rId19"/>
    <p:sldId id="268" r:id="rId20"/>
    <p:sldId id="346" r:id="rId21"/>
    <p:sldId id="332" r:id="rId22"/>
    <p:sldId id="333"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51" r:id="rId85"/>
    <p:sldId id="33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90" d="100"/>
          <a:sy n="90"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FEBAE-FB5F-5F46-A6EA-EA8CE554D36E}"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76118-0A01-264A-8AA7-21372DA4BE4A}" type="slidenum">
              <a:rPr lang="en-US" smtClean="0"/>
              <a:t>‹#›</a:t>
            </a:fld>
            <a:endParaRPr lang="en-US"/>
          </a:p>
        </p:txBody>
      </p:sp>
    </p:spTree>
    <p:extLst>
      <p:ext uri="{BB962C8B-B14F-4D97-AF65-F5344CB8AC3E}">
        <p14:creationId xmlns:p14="http://schemas.microsoft.com/office/powerpoint/2010/main" val="334251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jelvix.com</a:t>
            </a:r>
            <a:r>
              <a:rPr lang="en-US" dirty="0"/>
              <a:t>/blog/interoperability-in-healthcare</a:t>
            </a:r>
          </a:p>
        </p:txBody>
      </p:sp>
      <p:sp>
        <p:nvSpPr>
          <p:cNvPr id="4" name="Slide Number Placeholder 3"/>
          <p:cNvSpPr>
            <a:spLocks noGrp="1"/>
          </p:cNvSpPr>
          <p:nvPr>
            <p:ph type="sldNum" sz="quarter" idx="5"/>
          </p:nvPr>
        </p:nvSpPr>
        <p:spPr/>
        <p:txBody>
          <a:bodyPr/>
          <a:lstStyle/>
          <a:p>
            <a:fld id="{11076118-0A01-264A-8AA7-21372DA4BE4A}" type="slidenum">
              <a:rPr lang="en-US" smtClean="0"/>
              <a:t>8</a:t>
            </a:fld>
            <a:endParaRPr lang="en-US"/>
          </a:p>
        </p:txBody>
      </p:sp>
    </p:spTree>
    <p:extLst>
      <p:ext uri="{BB962C8B-B14F-4D97-AF65-F5344CB8AC3E}">
        <p14:creationId xmlns:p14="http://schemas.microsoft.com/office/powerpoint/2010/main" val="82714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9B68-6946-24D7-C89B-B50A61E13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43B55-AA68-90CF-E2BF-F861B3FB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54377-4EC9-DD3B-4677-B2EC9D4DD7FD}"/>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757042DA-C02C-C751-30EC-B718287E2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610E-038E-D770-F7BB-6D4E343BE0A0}"/>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0405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B5FD-10F6-EA58-DCCE-A708BDE44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047B8D-DA20-D530-75BD-3E39C745A6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0E326-FADC-BB7B-4C0F-7D11BCC7BD8C}"/>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F038706A-A35F-6744-0B7D-53D5CA9F5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62537-2EB6-93D3-1224-CB5E8D8B2931}"/>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96510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1A3590-0CEC-DA2F-476B-1B404A3BF1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51E20-A13A-A179-6075-EEF6BE9F2B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0C4BC-2CA9-88D8-E547-527807E748C5}"/>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46E3C5D1-B299-8EC4-9613-85A3B4AF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424A3-EA9A-E030-A520-E48B8910E54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722638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78040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0" defTabSz="412750">
              <a:lnSpc>
                <a:spcPct val="100000"/>
              </a:lnSpc>
              <a:spcBef>
                <a:spcPts val="900"/>
              </a:spcBef>
              <a:buSzTx/>
              <a:buNone/>
              <a:defRPr sz="2750" spc="-28"/>
            </a:lvl2pPr>
            <a:lvl3pPr marL="0" indent="0" defTabSz="412750">
              <a:lnSpc>
                <a:spcPct val="100000"/>
              </a:lnSpc>
              <a:spcBef>
                <a:spcPts val="900"/>
              </a:spcBef>
              <a:buSzTx/>
              <a:buNone/>
              <a:defRPr sz="2750" spc="-28"/>
            </a:lvl3pPr>
            <a:lvl4pPr marL="0" indent="0" defTabSz="412750">
              <a:lnSpc>
                <a:spcPct val="100000"/>
              </a:lnSpc>
              <a:spcBef>
                <a:spcPts val="900"/>
              </a:spcBef>
              <a:buSzTx/>
              <a:buNone/>
              <a:defRPr sz="2750" spc="-28"/>
            </a:lvl4pPr>
            <a:lvl5pPr marL="0" indent="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29544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234950">
              <a:spcBef>
                <a:spcPts val="0"/>
              </a:spcBef>
              <a:buSzTx/>
              <a:buNone/>
              <a:defRPr sz="4250" spc="-85">
                <a:latin typeface="Helvetica Neue Medium"/>
                <a:ea typeface="Helvetica Neue Medium"/>
                <a:cs typeface="Helvetica Neue Medium"/>
                <a:sym typeface="Helvetica Neue Medium"/>
              </a:defRPr>
            </a:lvl2pPr>
            <a:lvl3pPr marL="319462" indent="-234950">
              <a:spcBef>
                <a:spcPts val="0"/>
              </a:spcBef>
              <a:buSzTx/>
              <a:buNone/>
              <a:defRPr sz="4250" spc="-85">
                <a:latin typeface="Helvetica Neue Medium"/>
                <a:ea typeface="Helvetica Neue Medium"/>
                <a:cs typeface="Helvetica Neue Medium"/>
                <a:sym typeface="Helvetica Neue Medium"/>
              </a:defRPr>
            </a:lvl3pPr>
            <a:lvl4pPr marL="319462" indent="-234950">
              <a:spcBef>
                <a:spcPts val="0"/>
              </a:spcBef>
              <a:buSzTx/>
              <a:buNone/>
              <a:defRPr sz="4250" spc="-85">
                <a:latin typeface="Helvetica Neue Medium"/>
                <a:ea typeface="Helvetica Neue Medium"/>
                <a:cs typeface="Helvetica Neue Medium"/>
                <a:sym typeface="Helvetica Neue Medium"/>
              </a:defRPr>
            </a:lvl4pPr>
            <a:lvl5pPr marL="319462" indent="-2349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249382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462344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29115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4FA2-44AD-0E89-4123-A33947F7D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50CF6-0B89-4AA2-5DA8-FC980CAD8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409A9-0DCB-A3D6-AE6B-2D7E4918ECEB}"/>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36555FF6-A446-057C-C400-19F8D9089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DA2C3-6574-9DCD-D6E3-0F0F6AAF57C5}"/>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315253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7C5-A3E7-5A4A-611E-EC1BC70DC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7E8A6-1234-0733-7F2D-94453206B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78E5B-96D0-21A1-41B9-40AE7874F3DC}"/>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CD7B6C1E-ED2E-7AE5-6126-438B9F1C1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0C44C-6D0D-F9E5-71AC-0BCCF9FC70E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43652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2186-76FA-A447-111C-2D87A7DE1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FB7B5-382D-E588-1F4B-B4EFA0D8E5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68F92-3A42-9D36-E427-8AEF6BB75D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56BC4-9B22-78A3-44F6-791274DD8E07}"/>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D63E67DF-7D86-8DCF-1865-5ACDABAF8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BA9CB-ACB2-DA82-B1B3-BAD2C4764C17}"/>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65940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153-D079-3CCE-C2AF-EF39D0A824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8BA23-B717-F18F-E465-A9901B2A1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566662-7604-4C44-2CCC-86084B3B55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E18F-004D-3EE9-0E75-606ADA704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B51602-5E41-3A94-3F45-8B1D5B7549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CA176D-5AB2-CA34-AE63-20CE21852888}"/>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8" name="Footer Placeholder 7">
            <a:extLst>
              <a:ext uri="{FF2B5EF4-FFF2-40B4-BE49-F238E27FC236}">
                <a16:creationId xmlns:a16="http://schemas.microsoft.com/office/drawing/2014/main" id="{F1FA7763-77DD-9EDA-8DC0-60576AE50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B9BBC4-A0B4-8173-DE3E-9554B60A29B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55258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C785-8D16-0E8A-7905-A30108ED5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48252-537B-6966-8D63-F6CC945F5B4B}"/>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4" name="Footer Placeholder 3">
            <a:extLst>
              <a:ext uri="{FF2B5EF4-FFF2-40B4-BE49-F238E27FC236}">
                <a16:creationId xmlns:a16="http://schemas.microsoft.com/office/drawing/2014/main" id="{FE390CED-5A5C-B2E0-FACB-289F32027E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FDC960-5121-03B2-43EE-6D91DDEBD9E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806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30C36-71C4-5DDB-0C06-692CFCF5F23E}"/>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3" name="Footer Placeholder 2">
            <a:extLst>
              <a:ext uri="{FF2B5EF4-FFF2-40B4-BE49-F238E27FC236}">
                <a16:creationId xmlns:a16="http://schemas.microsoft.com/office/drawing/2014/main" id="{C1862003-7933-D390-895F-3D620C39C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AEC16-BD71-C012-9701-217BFD677893}"/>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7260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2B43-1C2E-5DCC-EAC5-C78D98DBF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D0D7E-0EA2-562D-1625-F3738F73B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E34F7D-325A-C673-7050-732E84DCA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9E5BE-1A33-674C-47F5-35B73C3CB4C3}"/>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6F3FBD90-2D82-C254-DC3E-547D5C1EA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BC94-DE8C-D74D-D969-11FF2E174D7A}"/>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2321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5C2C-7B24-1BF9-885B-F0188B442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F28D-312A-3A7D-FA9A-A0A871B02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5000B8-1523-27F6-D4DE-0D5576052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6C850-96F1-E016-358B-53909EDCD6D7}"/>
              </a:ext>
            </a:extLst>
          </p:cNvPr>
          <p:cNvSpPr>
            <a:spLocks noGrp="1"/>
          </p:cNvSpPr>
          <p:nvPr>
            <p:ph type="dt" sz="half" idx="10"/>
          </p:nvPr>
        </p:nvSpPr>
        <p:spPr/>
        <p:txBody>
          <a:bodyPr/>
          <a:lstStyle/>
          <a:p>
            <a:fld id="{37AF0AFA-FCFA-EB4C-AE18-F2BE2F8CEC4B}" type="datetimeFigureOut">
              <a:rPr lang="en-US" smtClean="0"/>
              <a:t>2/20/24</a:t>
            </a:fld>
            <a:endParaRPr lang="en-US"/>
          </a:p>
        </p:txBody>
      </p:sp>
      <p:sp>
        <p:nvSpPr>
          <p:cNvPr id="6" name="Footer Placeholder 5">
            <a:extLst>
              <a:ext uri="{FF2B5EF4-FFF2-40B4-BE49-F238E27FC236}">
                <a16:creationId xmlns:a16="http://schemas.microsoft.com/office/drawing/2014/main" id="{2B47A12D-AC54-CCC1-1168-104C0607E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3B605-3CA7-4560-B8CE-AB4E00D0D398}"/>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06038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F2539-51EE-3E79-0007-1177D4A5F9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CCB663-7E8B-C216-BEED-A09E04366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E32C9-4CE9-63B8-DA7D-B4A6745451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0AFA-FCFA-EB4C-AE18-F2BE2F8CEC4B}" type="datetimeFigureOut">
              <a:rPr lang="en-US" smtClean="0"/>
              <a:t>2/20/24</a:t>
            </a:fld>
            <a:endParaRPr lang="en-US"/>
          </a:p>
        </p:txBody>
      </p:sp>
      <p:sp>
        <p:nvSpPr>
          <p:cNvPr id="5" name="Footer Placeholder 4">
            <a:extLst>
              <a:ext uri="{FF2B5EF4-FFF2-40B4-BE49-F238E27FC236}">
                <a16:creationId xmlns:a16="http://schemas.microsoft.com/office/drawing/2014/main" id="{7C9931C1-EF6D-C596-673D-2259ADC7A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85A5D-D888-1635-40A6-FB43F9031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281D4-4A67-CC4B-A7BA-9835B13AF2AC}" type="slidenum">
              <a:rPr lang="en-US" smtClean="0"/>
              <a:t>‹#›</a:t>
            </a:fld>
            <a:endParaRPr lang="en-US"/>
          </a:p>
        </p:txBody>
      </p:sp>
    </p:spTree>
    <p:extLst>
      <p:ext uri="{BB962C8B-B14F-4D97-AF65-F5344CB8AC3E}">
        <p14:creationId xmlns:p14="http://schemas.microsoft.com/office/powerpoint/2010/main" val="378100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althit.gov/isa/united-states-core-data-interoperability-uscdi#draft-uscdi-v5" TargetMode="External"/><Relationship Id="rId2" Type="http://schemas.openxmlformats.org/officeDocument/2006/relationships/hyperlink" Target="https://healthit.gov/"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articlehealth.com/blog/uscdi-changelo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IntelliSoft/comparing-hl7-vs-fhir-core-differences-1b14cb001fe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uild.fhir.org/patient-example.json" TargetMode="External"/><Relationship Id="rId2" Type="http://schemas.openxmlformats.org/officeDocument/2006/relationships/hyperlink" Target="https://build.fhir.org/"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rfaceware.com/hl7-message-structur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2.deloitte.com/us/en/blog/health-care-blog/2023/outlook-for-health-equity.html" TargetMode="External"/><Relationship Id="rId1" Type="http://schemas.openxmlformats.org/officeDocument/2006/relationships/slideLayout" Target="../slideLayouts/slideLayout2.xml"/><Relationship Id="rId6" Type="http://schemas.openxmlformats.org/officeDocument/2006/relationships/hyperlink" Target="https://www.mckinsey.com/industries/healthcare/our-insights/women-in-healthcare-and-life-sciences-the-ongoing-stress-of-covid-19" TargetMode="External"/><Relationship Id="rId5" Type="http://schemas.openxmlformats.org/officeDocument/2006/relationships/hyperlink" Target="https://hbr.org/2011/01/how-women-end-up-on-the-glass-cliff" TargetMode="External"/><Relationship Id="rId4" Type="http://schemas.openxmlformats.org/officeDocument/2006/relationships/hyperlink" Target="https://www.oracle.com/news/announcement/oracle-appoints-seema-verma-to-lead-oracle-life-sciences-2023-04-2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health.gov.za/icd-10-master-industry-table/" TargetMode="External"/><Relationship Id="rId2" Type="http://schemas.openxmlformats.org/officeDocument/2006/relationships/hyperlink" Target="https://icd.who.int/browse10/2019/en"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hyperlink" Target="https://searchhealthit.techtarget.com/definition/ICD-1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cd.codes/icd10cm"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cms.gov/medicare/icd-10/2022-icd-10-cm" TargetMode="External"/><Relationship Id="rId2" Type="http://schemas.openxmlformats.org/officeDocument/2006/relationships/hyperlink" Target="https://www.cms.gov/Medicare/Coding/ICD10/2019-ICD-10-CM" TargetMode="External"/><Relationship Id="rId1" Type="http://schemas.openxmlformats.org/officeDocument/2006/relationships/slideLayout" Target="../slideLayouts/slideLayout14.xml"/><Relationship Id="rId4" Type="http://schemas.openxmlformats.org/officeDocument/2006/relationships/hyperlink" Target="https://www.cms.gov/medicare/icd-10/2022-icd-10-p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d.codes/icd10p"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differencebetween.net/science/health/difference-between-hcpcs-and-cpt/#ixzz76XfXVRLa"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aapc.com/resources/medical-coding/hcpcs.asp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org/center/market-insights/leveraging-data/maturity-framework-data-driven-health-care-organizations"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aha.org/system/files/media/file/2021/01/MI_Leveraging_Data_Maturity_Framework.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browser.ihtsdotools.or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ata.standards.nhs.uk/published-standards/healthcare-resource-groups" TargetMode="Externa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hcup-us.ahrq.gov/db/nation/nis/APR-DRGsV20MethodologyOverviewandBibliography.pdf" TargetMode="External"/><Relationship Id="rId2" Type="http://schemas.openxmlformats.org/officeDocument/2006/relationships/hyperlink" Target="https://www.hcup-us.ahrq.gov/db/nation/nis/APS-DRGsV20DefinitionsManual.pdf" TargetMode="External"/><Relationship Id="rId1" Type="http://schemas.openxmlformats.org/officeDocument/2006/relationships/slideLayout" Target="../slideLayouts/slideLayout7.xml"/><Relationship Id="rId5" Type="http://schemas.openxmlformats.org/officeDocument/2006/relationships/hyperlink" Target="https://www.cms.gov/Medicare/Medicare-Fee-for-Service-Payment/AcuteInpatientPPS/MS-DRG-Classifications-and-Software" TargetMode="External"/><Relationship Id="rId4" Type="http://schemas.openxmlformats.org/officeDocument/2006/relationships/hyperlink" Target="https://www.bcbst.com/providers/webinar/APRDRG.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cms.gov/Medicare/Medicare-Fee-for-Service-Payment/AcuteInpatientPPS/MS-DRG-Classifications-and-Software" TargetMode="External"/><Relationship Id="rId2" Type="http://schemas.openxmlformats.org/officeDocument/2006/relationships/hyperlink" Target="https://data.cms.gov/provider-summary-by-type-of-service/medicare-inpatient-hospitals/medicare-inpatient-hospitals-by-provider-and-service"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ms.gov/icd10m/version37-fullcode-cms/fullcode_cms/Defining_the_Medicare_Severity_Diagnosis_Related_Groups_(MS-DRGs).pdf" TargetMode="Externa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www.cms.gov/icd10m/version37-fullcode-cms/fullcode_cms/P0031.htm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www.cms.gov/files/document/frequently-asked-questions-faqs-market-based-ms-drg-relative-weight-data-collection-and-change.pdf" TargetMode="External"/><Relationship Id="rId2" Type="http://schemas.openxmlformats.org/officeDocument/2006/relationships/image" Target="../media/image46.t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hyperlink" Target="https://www.accessdata.fda.gov/scripts/cder/ndc/index.cfm"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s://www.accessdata.fda.gov/scripts/cder/ndc/index.cfm" TargetMode="External"/><Relationship Id="rId2" Type="http://schemas.openxmlformats.org/officeDocument/2006/relationships/image" Target="../media/image48.t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nlm.nih.gov/research/umls/rxnorm/overview.html"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or.nlm.nih.gov/RxNav/"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2" Type="http://schemas.openxmlformats.org/officeDocument/2006/relationships/hyperlink" Target="https://loinc.org/sdh/" TargetMode="Externa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loinc.org/search/?t=1&amp;s=transportation"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linicaltables.nlm.nih.gov/"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healthit.gov/topic/laws-regulation-and-policy/health-it-legislation" TargetMode="External"/><Relationship Id="rId5" Type="http://schemas.openxmlformats.org/officeDocument/2006/relationships/hyperlink" Target="https://www.cms.gov/newsroom/press-releases/cms-finalizes-rule-expand-access-health-information-and-improve-prior-authorization-process"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hyperlink" Target="https://www.ahrq.gov/data/apcd/index.html" TargetMode="External"/><Relationship Id="rId2" Type="http://schemas.openxmlformats.org/officeDocument/2006/relationships/hyperlink" Target="https://www.health.state.mn.us/data/apcd/publicusefiles/download.html"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it.gov/isa/isa-document-table-content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7A93-1B52-8232-AB3A-5F8D7F4FD7AE}"/>
              </a:ext>
            </a:extLst>
          </p:cNvPr>
          <p:cNvSpPr>
            <a:spLocks noGrp="1"/>
          </p:cNvSpPr>
          <p:nvPr>
            <p:ph type="ctrTitle"/>
          </p:nvPr>
        </p:nvSpPr>
        <p:spPr/>
        <p:txBody>
          <a:bodyPr/>
          <a:lstStyle/>
          <a:p>
            <a:r>
              <a:rPr lang="en-US" b="1" dirty="0"/>
              <a:t>Data Models and Frameworks (Wk3-4)</a:t>
            </a:r>
          </a:p>
        </p:txBody>
      </p:sp>
      <p:sp>
        <p:nvSpPr>
          <p:cNvPr id="3" name="Subtitle 2">
            <a:extLst>
              <a:ext uri="{FF2B5EF4-FFF2-40B4-BE49-F238E27FC236}">
                <a16:creationId xmlns:a16="http://schemas.microsoft.com/office/drawing/2014/main" id="{E04F961E-0D44-01DA-FEA0-2E93A17D0384}"/>
              </a:ext>
            </a:extLst>
          </p:cNvPr>
          <p:cNvSpPr>
            <a:spLocks noGrp="1"/>
          </p:cNvSpPr>
          <p:nvPr>
            <p:ph type="subTitle" idx="1"/>
          </p:nvPr>
        </p:nvSpPr>
        <p:spPr/>
        <p:txBody>
          <a:bodyPr/>
          <a:lstStyle/>
          <a:p>
            <a:r>
              <a:rPr lang="en-US" b="1" dirty="0"/>
              <a:t>Hants Williams</a:t>
            </a:r>
            <a:r>
              <a:rPr lang="en-US" dirty="0"/>
              <a:t>, PhD, RN</a:t>
            </a:r>
          </a:p>
        </p:txBody>
      </p:sp>
    </p:spTree>
    <p:extLst>
      <p:ext uri="{BB962C8B-B14F-4D97-AF65-F5344CB8AC3E}">
        <p14:creationId xmlns:p14="http://schemas.microsoft.com/office/powerpoint/2010/main" val="152985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B6BA-680C-E1B6-36BE-6E6EFC2CEA8A}"/>
              </a:ext>
            </a:extLst>
          </p:cNvPr>
          <p:cNvSpPr>
            <a:spLocks noGrp="1"/>
          </p:cNvSpPr>
          <p:nvPr>
            <p:ph type="title"/>
          </p:nvPr>
        </p:nvSpPr>
        <p:spPr>
          <a:xfrm>
            <a:off x="649184" y="1445780"/>
            <a:ext cx="6457208" cy="1325563"/>
          </a:xfrm>
        </p:spPr>
        <p:txBody>
          <a:bodyPr/>
          <a:lstStyle/>
          <a:p>
            <a:r>
              <a:rPr lang="en-US" dirty="0"/>
              <a:t>Organizing Chaos: </a:t>
            </a:r>
            <a:r>
              <a:rPr lang="en-US" b="1" dirty="0"/>
              <a:t>Federal Level   </a:t>
            </a:r>
          </a:p>
        </p:txBody>
      </p:sp>
      <p:sp>
        <p:nvSpPr>
          <p:cNvPr id="3" name="Content Placeholder 2">
            <a:extLst>
              <a:ext uri="{FF2B5EF4-FFF2-40B4-BE49-F238E27FC236}">
                <a16:creationId xmlns:a16="http://schemas.microsoft.com/office/drawing/2014/main" id="{1CDBD764-AC03-F959-5F5D-54E18B56BF78}"/>
              </a:ext>
            </a:extLst>
          </p:cNvPr>
          <p:cNvSpPr>
            <a:spLocks noGrp="1"/>
          </p:cNvSpPr>
          <p:nvPr>
            <p:ph idx="1"/>
          </p:nvPr>
        </p:nvSpPr>
        <p:spPr>
          <a:xfrm>
            <a:off x="649184" y="4086658"/>
            <a:ext cx="10515600" cy="2317482"/>
          </a:xfrm>
        </p:spPr>
        <p:txBody>
          <a:bodyPr/>
          <a:lstStyle/>
          <a:p>
            <a:r>
              <a:rPr lang="en-US" dirty="0"/>
              <a:t>NIH -&gt; CDEs -&gt; Common Data Elements</a:t>
            </a:r>
          </a:p>
          <a:p>
            <a:r>
              <a:rPr lang="en-US" dirty="0"/>
              <a:t>Office of the National Coordinator ( </a:t>
            </a:r>
            <a:r>
              <a:rPr lang="en-US" dirty="0">
                <a:hlinkClick r:id="rId2"/>
              </a:rPr>
              <a:t>https://healthit.gov</a:t>
            </a:r>
            <a:r>
              <a:rPr lang="en-US" dirty="0"/>
              <a:t> ) : </a:t>
            </a:r>
          </a:p>
          <a:p>
            <a:pPr lvl="1"/>
            <a:r>
              <a:rPr lang="en-US" dirty="0"/>
              <a:t>United States Core Data for Interoperability (USCDI)  </a:t>
            </a:r>
          </a:p>
          <a:p>
            <a:pPr lvl="1"/>
            <a:r>
              <a:rPr lang="en-US" dirty="0">
                <a:hlinkClick r:id="rId3"/>
              </a:rPr>
              <a:t>https://www.healthit.gov/isa/united-states-core-data-interoperability-uscdi#draft-uscdi-v5</a:t>
            </a:r>
            <a:r>
              <a:rPr lang="en-US" dirty="0"/>
              <a:t>  </a:t>
            </a:r>
          </a:p>
          <a:p>
            <a:endParaRPr lang="en-US" dirty="0"/>
          </a:p>
        </p:txBody>
      </p:sp>
      <p:pic>
        <p:nvPicPr>
          <p:cNvPr id="8194" name="Picture 2" descr="Chaos Theory Explains Why Life Gets So Unbelievably Messy">
            <a:extLst>
              <a:ext uri="{FF2B5EF4-FFF2-40B4-BE49-F238E27FC236}">
                <a16:creationId xmlns:a16="http://schemas.microsoft.com/office/drawing/2014/main" id="{44999B75-D6D4-EA51-13F4-EADE5AD64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408" y="453860"/>
            <a:ext cx="4247408" cy="31855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693D43-A4D5-878E-6772-E1F4607F67DD}"/>
              </a:ext>
            </a:extLst>
          </p:cNvPr>
          <p:cNvSpPr txBox="1"/>
          <p:nvPr/>
        </p:nvSpPr>
        <p:spPr>
          <a:xfrm>
            <a:off x="7189520" y="42137"/>
            <a:ext cx="4115789" cy="419695"/>
          </a:xfrm>
          <a:prstGeom prst="rect">
            <a:avLst/>
          </a:prstGeom>
          <a:noFill/>
        </p:spPr>
        <p:txBody>
          <a:bodyPr wrap="square">
            <a:spAutoFit/>
          </a:bodyPr>
          <a:lstStyle/>
          <a:p>
            <a:r>
              <a:rPr lang="en-US" sz="1200" dirty="0"/>
              <a:t>https://</a:t>
            </a:r>
            <a:r>
              <a:rPr lang="en-US" sz="1200" dirty="0" err="1"/>
              <a:t>hips.hearstapps.com</a:t>
            </a:r>
            <a:r>
              <a:rPr lang="en-US" sz="1200" dirty="0"/>
              <a:t>/</a:t>
            </a:r>
            <a:r>
              <a:rPr lang="en-US" sz="1200" dirty="0" err="1"/>
              <a:t>hmg</a:t>
            </a:r>
            <a:r>
              <a:rPr lang="en-US" sz="1200" dirty="0"/>
              <a:t>-prod/images/design-elements-royalty-free-image-1663878957.jpg</a:t>
            </a:r>
          </a:p>
        </p:txBody>
      </p:sp>
    </p:spTree>
    <p:extLst>
      <p:ext uri="{BB962C8B-B14F-4D97-AF65-F5344CB8AC3E}">
        <p14:creationId xmlns:p14="http://schemas.microsoft.com/office/powerpoint/2010/main" val="381168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E3B9-B426-5C7E-45E6-55DEF233B151}"/>
              </a:ext>
            </a:extLst>
          </p:cNvPr>
          <p:cNvSpPr>
            <a:spLocks noGrp="1"/>
          </p:cNvSpPr>
          <p:nvPr>
            <p:ph type="title"/>
          </p:nvPr>
        </p:nvSpPr>
        <p:spPr/>
        <p:txBody>
          <a:bodyPr/>
          <a:lstStyle/>
          <a:p>
            <a:r>
              <a:rPr lang="en-US" dirty="0"/>
              <a:t>USCDI v1 </a:t>
            </a:r>
          </a:p>
        </p:txBody>
      </p:sp>
      <p:pic>
        <p:nvPicPr>
          <p:cNvPr id="2050" name="Picture 2" descr="Data Standards in Healthcare: Codes, Documents, and Exchange">
            <a:extLst>
              <a:ext uri="{FF2B5EF4-FFF2-40B4-BE49-F238E27FC236}">
                <a16:creationId xmlns:a16="http://schemas.microsoft.com/office/drawing/2014/main" id="{CFA813D8-ADD5-095F-C596-7AD64B69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2189"/>
            <a:ext cx="95123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1039-4C03-F51F-73BD-6E383ABAA4F4}"/>
              </a:ext>
            </a:extLst>
          </p:cNvPr>
          <p:cNvSpPr>
            <a:spLocks noGrp="1"/>
          </p:cNvSpPr>
          <p:nvPr>
            <p:ph type="title"/>
          </p:nvPr>
        </p:nvSpPr>
        <p:spPr>
          <a:xfrm>
            <a:off x="838200" y="270122"/>
            <a:ext cx="10515600" cy="1325563"/>
          </a:xfrm>
        </p:spPr>
        <p:txBody>
          <a:bodyPr/>
          <a:lstStyle/>
          <a:p>
            <a:r>
              <a:rPr lang="en-US" dirty="0"/>
              <a:t>USCDI v2</a:t>
            </a:r>
          </a:p>
        </p:txBody>
      </p:sp>
      <p:pic>
        <p:nvPicPr>
          <p:cNvPr id="7170" name="Picture 2" descr="The Newest USCDI Updates, and Where USCDI Is Going Next">
            <a:extLst>
              <a:ext uri="{FF2B5EF4-FFF2-40B4-BE49-F238E27FC236}">
                <a16:creationId xmlns:a16="http://schemas.microsoft.com/office/drawing/2014/main" id="{3425A8D1-0AEF-AE5A-9319-E627740B9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96" y="1219188"/>
            <a:ext cx="8311573" cy="5083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F7E1C9-62A5-45AB-784B-176CBC96FF73}"/>
              </a:ext>
            </a:extLst>
          </p:cNvPr>
          <p:cNvSpPr txBox="1"/>
          <p:nvPr/>
        </p:nvSpPr>
        <p:spPr>
          <a:xfrm>
            <a:off x="606796" y="6488668"/>
            <a:ext cx="6097978" cy="369332"/>
          </a:xfrm>
          <a:prstGeom prst="rect">
            <a:avLst/>
          </a:prstGeom>
          <a:noFill/>
        </p:spPr>
        <p:txBody>
          <a:bodyPr wrap="square">
            <a:spAutoFit/>
          </a:bodyPr>
          <a:lstStyle/>
          <a:p>
            <a:r>
              <a:rPr lang="en-US" dirty="0"/>
              <a:t>https://</a:t>
            </a:r>
            <a:r>
              <a:rPr lang="en-US" dirty="0" err="1"/>
              <a:t>www.particlehealth.com</a:t>
            </a:r>
            <a:r>
              <a:rPr lang="en-US" dirty="0"/>
              <a:t>/blog/</a:t>
            </a:r>
            <a:r>
              <a:rPr lang="en-US" dirty="0" err="1"/>
              <a:t>uscdi</a:t>
            </a:r>
            <a:r>
              <a:rPr lang="en-US" dirty="0"/>
              <a:t>-changelog</a:t>
            </a:r>
          </a:p>
        </p:txBody>
      </p:sp>
    </p:spTree>
    <p:extLst>
      <p:ext uri="{BB962C8B-B14F-4D97-AF65-F5344CB8AC3E}">
        <p14:creationId xmlns:p14="http://schemas.microsoft.com/office/powerpoint/2010/main" val="173071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1F9F-B517-900C-7152-38E4081B4551}"/>
              </a:ext>
            </a:extLst>
          </p:cNvPr>
          <p:cNvSpPr>
            <a:spLocks noGrp="1"/>
          </p:cNvSpPr>
          <p:nvPr>
            <p:ph type="title"/>
          </p:nvPr>
        </p:nvSpPr>
        <p:spPr>
          <a:xfrm>
            <a:off x="838200" y="103515"/>
            <a:ext cx="10515600" cy="1325563"/>
          </a:xfrm>
        </p:spPr>
        <p:txBody>
          <a:bodyPr/>
          <a:lstStyle/>
          <a:p>
            <a:r>
              <a:rPr lang="en-US" dirty="0"/>
              <a:t>USCDI v3</a:t>
            </a:r>
          </a:p>
        </p:txBody>
      </p:sp>
      <p:pic>
        <p:nvPicPr>
          <p:cNvPr id="5124" name="Picture 4" descr="The Newest USCDI Updates, and Where USCDI Is Going Next">
            <a:extLst>
              <a:ext uri="{FF2B5EF4-FFF2-40B4-BE49-F238E27FC236}">
                <a16:creationId xmlns:a16="http://schemas.microsoft.com/office/drawing/2014/main" id="{0B38224C-3576-F993-EC79-922777C41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46" y="1171691"/>
            <a:ext cx="8204447" cy="50595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2C4FA-0803-1E92-5DF3-5496ED420442}"/>
              </a:ext>
            </a:extLst>
          </p:cNvPr>
          <p:cNvSpPr txBox="1"/>
          <p:nvPr/>
        </p:nvSpPr>
        <p:spPr>
          <a:xfrm>
            <a:off x="702046" y="6492875"/>
            <a:ext cx="8945088" cy="261610"/>
          </a:xfrm>
          <a:prstGeom prst="rect">
            <a:avLst/>
          </a:prstGeom>
          <a:noFill/>
        </p:spPr>
        <p:txBody>
          <a:bodyPr wrap="square">
            <a:spAutoFit/>
          </a:bodyPr>
          <a:lstStyle/>
          <a:p>
            <a:r>
              <a:rPr lang="en-US" sz="1100" dirty="0">
                <a:hlinkClick r:id="rId3"/>
              </a:rPr>
              <a:t>https://www.particlehealth.com/blog/uscdi-changelog</a:t>
            </a:r>
            <a:r>
              <a:rPr lang="en-US" sz="1100" dirty="0"/>
              <a:t> </a:t>
            </a:r>
          </a:p>
        </p:txBody>
      </p:sp>
    </p:spTree>
    <p:extLst>
      <p:ext uri="{BB962C8B-B14F-4D97-AF65-F5344CB8AC3E}">
        <p14:creationId xmlns:p14="http://schemas.microsoft.com/office/powerpoint/2010/main" val="428977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4050-8199-FB88-8469-13FA0DA51A05}"/>
              </a:ext>
            </a:extLst>
          </p:cNvPr>
          <p:cNvSpPr>
            <a:spLocks noGrp="1"/>
          </p:cNvSpPr>
          <p:nvPr>
            <p:ph type="title"/>
          </p:nvPr>
        </p:nvSpPr>
        <p:spPr/>
        <p:txBody>
          <a:bodyPr/>
          <a:lstStyle/>
          <a:p>
            <a:r>
              <a:rPr lang="en-US" dirty="0"/>
              <a:t>USCDI v4</a:t>
            </a:r>
          </a:p>
        </p:txBody>
      </p:sp>
      <p:pic>
        <p:nvPicPr>
          <p:cNvPr id="5" name="Content Placeholder 4" descr="A diagram of a new data&#10;&#10;Description automatically generated">
            <a:extLst>
              <a:ext uri="{FF2B5EF4-FFF2-40B4-BE49-F238E27FC236}">
                <a16:creationId xmlns:a16="http://schemas.microsoft.com/office/drawing/2014/main" id="{D1D65DC2-BCD1-D59B-0DA0-92CBE2998A6F}"/>
              </a:ext>
            </a:extLst>
          </p:cNvPr>
          <p:cNvPicPr>
            <a:picLocks noGrp="1" noChangeAspect="1"/>
          </p:cNvPicPr>
          <p:nvPr>
            <p:ph idx="1"/>
          </p:nvPr>
        </p:nvPicPr>
        <p:blipFill>
          <a:blip r:embed="rId2"/>
          <a:stretch>
            <a:fillRect/>
          </a:stretch>
        </p:blipFill>
        <p:spPr>
          <a:xfrm>
            <a:off x="838200" y="1690688"/>
            <a:ext cx="8374085" cy="4351338"/>
          </a:xfrm>
        </p:spPr>
      </p:pic>
      <p:sp>
        <p:nvSpPr>
          <p:cNvPr id="7" name="TextBox 6">
            <a:extLst>
              <a:ext uri="{FF2B5EF4-FFF2-40B4-BE49-F238E27FC236}">
                <a16:creationId xmlns:a16="http://schemas.microsoft.com/office/drawing/2014/main" id="{2E412673-14EB-7E0E-C3F4-E5D2FB6F61A0}"/>
              </a:ext>
            </a:extLst>
          </p:cNvPr>
          <p:cNvSpPr txBox="1"/>
          <p:nvPr/>
        </p:nvSpPr>
        <p:spPr>
          <a:xfrm>
            <a:off x="206333" y="6492875"/>
            <a:ext cx="11779333" cy="276999"/>
          </a:xfrm>
          <a:prstGeom prst="rect">
            <a:avLst/>
          </a:prstGeom>
          <a:noFill/>
        </p:spPr>
        <p:txBody>
          <a:bodyPr wrap="square">
            <a:spAutoFit/>
          </a:bodyPr>
          <a:lstStyle/>
          <a:p>
            <a:r>
              <a:rPr lang="en-US" sz="1200" dirty="0"/>
              <a:t>https://</a:t>
            </a:r>
            <a:r>
              <a:rPr lang="en-US" sz="1200" dirty="0" err="1"/>
              <a:t>www.healthit.gov</a:t>
            </a:r>
            <a:r>
              <a:rPr lang="en-US" sz="1200" dirty="0"/>
              <a:t>/sites/default/files/</a:t>
            </a:r>
            <a:r>
              <a:rPr lang="en-US" sz="1200" dirty="0" err="1"/>
              <a:t>facas</a:t>
            </a:r>
            <a:r>
              <a:rPr lang="en-US" sz="1200" dirty="0"/>
              <a:t>/2023-01-19_Overview_of_Draft_USCDI_Version_4_HITAC_Presentation_508.pdf</a:t>
            </a:r>
          </a:p>
        </p:txBody>
      </p:sp>
    </p:spTree>
    <p:extLst>
      <p:ext uri="{BB962C8B-B14F-4D97-AF65-F5344CB8AC3E}">
        <p14:creationId xmlns:p14="http://schemas.microsoft.com/office/powerpoint/2010/main" val="208660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23DE-30DE-CA50-6EBA-B28F41544E7D}"/>
              </a:ext>
            </a:extLst>
          </p:cNvPr>
          <p:cNvSpPr>
            <a:spLocks noGrp="1"/>
          </p:cNvSpPr>
          <p:nvPr>
            <p:ph type="title"/>
          </p:nvPr>
        </p:nvSpPr>
        <p:spPr/>
        <p:txBody>
          <a:bodyPr/>
          <a:lstStyle/>
          <a:p>
            <a:r>
              <a:rPr lang="en-US" dirty="0"/>
              <a:t>USCDI v5 Draft</a:t>
            </a:r>
          </a:p>
        </p:txBody>
      </p:sp>
      <p:pic>
        <p:nvPicPr>
          <p:cNvPr id="6146" name="Picture 2" descr="Image">
            <a:extLst>
              <a:ext uri="{FF2B5EF4-FFF2-40B4-BE49-F238E27FC236}">
                <a16:creationId xmlns:a16="http://schemas.microsoft.com/office/drawing/2014/main" id="{EFE509D9-92CE-0990-E649-C3663158A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12014"/>
            <a:ext cx="9571512" cy="461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2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DA-70AC-05AF-4BA3-06676A5CFDDA}"/>
              </a:ext>
            </a:extLst>
          </p:cNvPr>
          <p:cNvSpPr>
            <a:spLocks noGrp="1"/>
          </p:cNvSpPr>
          <p:nvPr>
            <p:ph type="title"/>
          </p:nvPr>
        </p:nvSpPr>
        <p:spPr>
          <a:xfrm>
            <a:off x="838200" y="365125"/>
            <a:ext cx="11234738" cy="1325563"/>
          </a:xfrm>
        </p:spPr>
        <p:txBody>
          <a:bodyPr/>
          <a:lstStyle/>
          <a:p>
            <a:r>
              <a:rPr lang="en-US" b="1" dirty="0"/>
              <a:t>HL7 v2 (89)</a:t>
            </a:r>
            <a:r>
              <a:rPr lang="en-US" dirty="0"/>
              <a:t> --&gt; </a:t>
            </a:r>
            <a:r>
              <a:rPr lang="en-US" b="1" dirty="0"/>
              <a:t>CDA (96-05)</a:t>
            </a:r>
            <a:r>
              <a:rPr lang="en-US" dirty="0"/>
              <a:t> --&gt; </a:t>
            </a:r>
            <a:r>
              <a:rPr lang="en-US" b="1" dirty="0"/>
              <a:t>FHIR</a:t>
            </a:r>
            <a:r>
              <a:rPr lang="en-US" dirty="0"/>
              <a:t> (12-Pres)</a:t>
            </a:r>
          </a:p>
        </p:txBody>
      </p:sp>
      <p:sp>
        <p:nvSpPr>
          <p:cNvPr id="5" name="TextBox 4">
            <a:extLst>
              <a:ext uri="{FF2B5EF4-FFF2-40B4-BE49-F238E27FC236}">
                <a16:creationId xmlns:a16="http://schemas.microsoft.com/office/drawing/2014/main" id="{E6C215EA-530D-9D54-F5FB-05DA29AF6E07}"/>
              </a:ext>
            </a:extLst>
          </p:cNvPr>
          <p:cNvSpPr txBox="1"/>
          <p:nvPr/>
        </p:nvSpPr>
        <p:spPr>
          <a:xfrm>
            <a:off x="621506" y="6123543"/>
            <a:ext cx="9736932" cy="369332"/>
          </a:xfrm>
          <a:prstGeom prst="rect">
            <a:avLst/>
          </a:prstGeom>
          <a:noFill/>
        </p:spPr>
        <p:txBody>
          <a:bodyPr wrap="square">
            <a:spAutoFit/>
          </a:bodyPr>
          <a:lstStyle/>
          <a:p>
            <a:r>
              <a:rPr lang="en-US" dirty="0">
                <a:hlinkClick r:id="rId2"/>
              </a:rPr>
              <a:t>https://medium.com/@IntelliSoft/comparing-hl7-vs-fhir-core-differences-1b14cb001fef</a:t>
            </a:r>
            <a:r>
              <a:rPr lang="en-US" dirty="0"/>
              <a:t> </a:t>
            </a:r>
          </a:p>
        </p:txBody>
      </p:sp>
      <p:pic>
        <p:nvPicPr>
          <p:cNvPr id="10242" name="Picture 2" descr="Comparing HL7 vs FHIR: Core Differences | by IntelliSoft | Medium">
            <a:extLst>
              <a:ext uri="{FF2B5EF4-FFF2-40B4-BE49-F238E27FC236}">
                <a16:creationId xmlns:a16="http://schemas.microsoft.com/office/drawing/2014/main" id="{2F4EC771-9B96-9EF4-493B-DD8B193D9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9" t="15249" r="3789" b="3788"/>
          <a:stretch/>
        </p:blipFill>
        <p:spPr bwMode="auto">
          <a:xfrm>
            <a:off x="838200" y="1690688"/>
            <a:ext cx="9184211" cy="4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4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A8D9-5FC0-EB9B-5819-76E53CD6F7C2}"/>
              </a:ext>
            </a:extLst>
          </p:cNvPr>
          <p:cNvSpPr>
            <a:spLocks noGrp="1"/>
          </p:cNvSpPr>
          <p:nvPr>
            <p:ph type="title"/>
          </p:nvPr>
        </p:nvSpPr>
        <p:spPr>
          <a:xfrm>
            <a:off x="838200" y="365126"/>
            <a:ext cx="10515600" cy="666892"/>
          </a:xfrm>
        </p:spPr>
        <p:txBody>
          <a:bodyPr>
            <a:normAutofit fontScale="90000"/>
          </a:bodyPr>
          <a:lstStyle/>
          <a:p>
            <a:r>
              <a:rPr lang="en-US" b="1" dirty="0"/>
              <a:t>FHIR</a:t>
            </a:r>
            <a:r>
              <a:rPr lang="en-US" dirty="0"/>
              <a:t> examples: patient/admin specific: </a:t>
            </a:r>
          </a:p>
        </p:txBody>
      </p:sp>
      <p:sp>
        <p:nvSpPr>
          <p:cNvPr id="3" name="Content Placeholder 2">
            <a:extLst>
              <a:ext uri="{FF2B5EF4-FFF2-40B4-BE49-F238E27FC236}">
                <a16:creationId xmlns:a16="http://schemas.microsoft.com/office/drawing/2014/main" id="{E2045AB1-DC5A-C8F9-34E7-2E58DFD4FDED}"/>
              </a:ext>
            </a:extLst>
          </p:cNvPr>
          <p:cNvSpPr>
            <a:spLocks noGrp="1"/>
          </p:cNvSpPr>
          <p:nvPr>
            <p:ph idx="1"/>
          </p:nvPr>
        </p:nvSpPr>
        <p:spPr>
          <a:xfrm>
            <a:off x="835025" y="4324816"/>
            <a:ext cx="5962650" cy="2189163"/>
          </a:xfrm>
        </p:spPr>
        <p:txBody>
          <a:bodyPr/>
          <a:lstStyle/>
          <a:p>
            <a:r>
              <a:rPr lang="en-US" dirty="0">
                <a:hlinkClick r:id="rId2"/>
              </a:rPr>
              <a:t>https://build.fhir.org/</a:t>
            </a:r>
            <a:endParaRPr lang="en-US" dirty="0"/>
          </a:p>
          <a:p>
            <a:r>
              <a:rPr lang="en-US" dirty="0"/>
              <a:t>Patient: </a:t>
            </a:r>
          </a:p>
          <a:p>
            <a:pPr lvl="2"/>
            <a:r>
              <a:rPr lang="en-US" dirty="0">
                <a:hlinkClick r:id="rId3"/>
              </a:rPr>
              <a:t>https://build.fhir.org/patient.html</a:t>
            </a:r>
          </a:p>
          <a:p>
            <a:pPr lvl="2"/>
            <a:r>
              <a:rPr lang="en-US" dirty="0">
                <a:hlinkClick r:id="rId3"/>
              </a:rPr>
              <a:t>https://build.fhir.org/patient-example.json</a:t>
            </a:r>
            <a:r>
              <a:rPr lang="en-US" dirty="0"/>
              <a:t> </a:t>
            </a:r>
          </a:p>
        </p:txBody>
      </p:sp>
      <p:pic>
        <p:nvPicPr>
          <p:cNvPr id="13314" name="Picture 2" descr="Using HL7 FHIR to achieve interoperability in patient health record -  ScienceDirect">
            <a:extLst>
              <a:ext uri="{FF2B5EF4-FFF2-40B4-BE49-F238E27FC236}">
                <a16:creationId xmlns:a16="http://schemas.microsoft.com/office/drawing/2014/main" id="{95E358FF-300B-9DC5-7535-043C3C0AE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86490"/>
            <a:ext cx="5485170" cy="18430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uild hl7 fhir emr healthcare interoperability solutions by Bishakhghosh |  Fiverr">
            <a:extLst>
              <a:ext uri="{FF2B5EF4-FFF2-40B4-BE49-F238E27FC236}">
                <a16:creationId xmlns:a16="http://schemas.microsoft.com/office/drawing/2014/main" id="{5C66C1D6-66D9-C94D-D20A-FEE778A8E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675" y="1633032"/>
            <a:ext cx="5394325" cy="287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03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4BC8-4B14-9452-823A-5FB102B1642D}"/>
              </a:ext>
            </a:extLst>
          </p:cNvPr>
          <p:cNvSpPr>
            <a:spLocks noGrp="1"/>
          </p:cNvSpPr>
          <p:nvPr>
            <p:ph type="title"/>
          </p:nvPr>
        </p:nvSpPr>
        <p:spPr/>
        <p:txBody>
          <a:bodyPr/>
          <a:lstStyle/>
          <a:p>
            <a:r>
              <a:rPr lang="en-US" dirty="0"/>
              <a:t>HL7-v3</a:t>
            </a:r>
          </a:p>
        </p:txBody>
      </p:sp>
      <p:pic>
        <p:nvPicPr>
          <p:cNvPr id="5" name="Content Placeholder 4" descr="A screenshot of a computer code&#10;&#10;Description automatically generated">
            <a:extLst>
              <a:ext uri="{FF2B5EF4-FFF2-40B4-BE49-F238E27FC236}">
                <a16:creationId xmlns:a16="http://schemas.microsoft.com/office/drawing/2014/main" id="{B625BE70-CB1C-8E24-D941-B9DDB1FD3A24}"/>
              </a:ext>
            </a:extLst>
          </p:cNvPr>
          <p:cNvPicPr>
            <a:picLocks noGrp="1" noChangeAspect="1"/>
          </p:cNvPicPr>
          <p:nvPr>
            <p:ph idx="1"/>
          </p:nvPr>
        </p:nvPicPr>
        <p:blipFill>
          <a:blip r:embed="rId2"/>
          <a:stretch>
            <a:fillRect/>
          </a:stretch>
        </p:blipFill>
        <p:spPr>
          <a:xfrm>
            <a:off x="3173462" y="897816"/>
            <a:ext cx="7927925" cy="2031121"/>
          </a:xfrm>
        </p:spPr>
      </p:pic>
      <p:sp>
        <p:nvSpPr>
          <p:cNvPr id="7" name="TextBox 6">
            <a:extLst>
              <a:ext uri="{FF2B5EF4-FFF2-40B4-BE49-F238E27FC236}">
                <a16:creationId xmlns:a16="http://schemas.microsoft.com/office/drawing/2014/main" id="{393761E5-E626-CA19-9FC9-059FBE604D9A}"/>
              </a:ext>
            </a:extLst>
          </p:cNvPr>
          <p:cNvSpPr txBox="1"/>
          <p:nvPr/>
        </p:nvSpPr>
        <p:spPr>
          <a:xfrm>
            <a:off x="838200" y="3114678"/>
            <a:ext cx="10948988" cy="3139321"/>
          </a:xfrm>
          <a:prstGeom prst="rect">
            <a:avLst/>
          </a:prstGeom>
          <a:noFill/>
        </p:spPr>
        <p:txBody>
          <a:bodyPr wrap="square">
            <a:spAutoFit/>
          </a:bodyPr>
          <a:lstStyle/>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MSH (Message Header)</a:t>
            </a:r>
            <a:r>
              <a:rPr lang="en-US" b="0" i="0" dirty="0">
                <a:solidFill>
                  <a:srgbClr val="404850"/>
                </a:solidFill>
                <a:effectLst/>
                <a:latin typeface="Open Sans" panose="020F0502020204030204" pitchFamily="34" charset="0"/>
              </a:rPr>
              <a:t> segment contains information about the message itself. This information includes the sender and receiver of the message, the type of message this is, and the date and time it was sent. Every HL7 message specifies MSH as its first segment.</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PID (Patient Information)</a:t>
            </a:r>
            <a:r>
              <a:rPr lang="en-US" b="0" i="0" dirty="0">
                <a:solidFill>
                  <a:srgbClr val="404850"/>
                </a:solidFill>
                <a:effectLst/>
                <a:latin typeface="Open Sans" panose="020F0502020204030204" pitchFamily="34" charset="0"/>
              </a:rPr>
              <a:t> segment contains demographic information about the patient, such as name, patient ID and address.</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NK1 (Next of Kin)</a:t>
            </a:r>
            <a:r>
              <a:rPr lang="en-US" b="0" i="0" dirty="0">
                <a:solidFill>
                  <a:srgbClr val="404850"/>
                </a:solidFill>
                <a:effectLst/>
                <a:latin typeface="Open Sans" panose="020F0502020204030204" pitchFamily="34" charset="0"/>
              </a:rPr>
              <a:t> segment contains contact information for the patient’s next of kin.</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PV1 (Patient Visit)</a:t>
            </a:r>
            <a:r>
              <a:rPr lang="en-US" b="0" i="0" dirty="0">
                <a:solidFill>
                  <a:srgbClr val="404850"/>
                </a:solidFill>
                <a:effectLst/>
                <a:latin typeface="Open Sans" panose="020F0502020204030204" pitchFamily="34" charset="0"/>
              </a:rPr>
              <a:t> segment contains information about the patient’s hospital stay, such as the assigned location and the referring doctor.</a:t>
            </a:r>
          </a:p>
        </p:txBody>
      </p:sp>
      <p:sp>
        <p:nvSpPr>
          <p:cNvPr id="9" name="TextBox 8">
            <a:extLst>
              <a:ext uri="{FF2B5EF4-FFF2-40B4-BE49-F238E27FC236}">
                <a16:creationId xmlns:a16="http://schemas.microsoft.com/office/drawing/2014/main" id="{A59EACFB-4CD7-86CE-04C8-E10CE41074C3}"/>
              </a:ext>
            </a:extLst>
          </p:cNvPr>
          <p:cNvSpPr txBox="1"/>
          <p:nvPr/>
        </p:nvSpPr>
        <p:spPr>
          <a:xfrm>
            <a:off x="307180" y="6488668"/>
            <a:ext cx="8303419" cy="369332"/>
          </a:xfrm>
          <a:prstGeom prst="rect">
            <a:avLst/>
          </a:prstGeom>
          <a:noFill/>
        </p:spPr>
        <p:txBody>
          <a:bodyPr wrap="square">
            <a:spAutoFit/>
          </a:bodyPr>
          <a:lstStyle/>
          <a:p>
            <a:r>
              <a:rPr lang="en-US" dirty="0">
                <a:hlinkClick r:id="rId3"/>
              </a:rPr>
              <a:t>https://www.interfaceware.com/hl7-message-structure</a:t>
            </a:r>
            <a:r>
              <a:rPr lang="en-US" dirty="0"/>
              <a:t> </a:t>
            </a:r>
          </a:p>
        </p:txBody>
      </p:sp>
    </p:spTree>
    <p:extLst>
      <p:ext uri="{BB962C8B-B14F-4D97-AF65-F5344CB8AC3E}">
        <p14:creationId xmlns:p14="http://schemas.microsoft.com/office/powerpoint/2010/main" val="393755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Sets"/>
          <p:cNvSpPr txBox="1">
            <a:spLocks noGrp="1"/>
          </p:cNvSpPr>
          <p:nvPr>
            <p:ph type="body" sz="half" idx="1"/>
          </p:nvPr>
        </p:nvSpPr>
        <p:spPr>
          <a:prstGeom prst="rect">
            <a:avLst/>
          </a:prstGeom>
        </p:spPr>
        <p:txBody>
          <a:bodyPr/>
          <a:lstStyle>
            <a:lvl1pPr>
              <a:defRPr b="1">
                <a:latin typeface="+mn-lt"/>
                <a:ea typeface="+mn-ea"/>
                <a:cs typeface="+mn-cs"/>
                <a:sym typeface="Helvetica Neue"/>
              </a:defRPr>
            </a:lvl1pPr>
          </a:lstStyle>
          <a:p>
            <a:r>
              <a:t>Code Sets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78C7-F900-5D62-FFE1-5AEDF47BF4BF}"/>
              </a:ext>
            </a:extLst>
          </p:cNvPr>
          <p:cNvSpPr>
            <a:spLocks noGrp="1"/>
          </p:cNvSpPr>
          <p:nvPr>
            <p:ph type="title"/>
          </p:nvPr>
        </p:nvSpPr>
        <p:spPr/>
        <p:txBody>
          <a:bodyPr/>
          <a:lstStyle/>
          <a:p>
            <a:r>
              <a:rPr lang="en-US" dirty="0"/>
              <a:t>Interesting things…</a:t>
            </a:r>
          </a:p>
        </p:txBody>
      </p:sp>
      <p:sp>
        <p:nvSpPr>
          <p:cNvPr id="5" name="TextBox 4">
            <a:extLst>
              <a:ext uri="{FF2B5EF4-FFF2-40B4-BE49-F238E27FC236}">
                <a16:creationId xmlns:a16="http://schemas.microsoft.com/office/drawing/2014/main" id="{20AF0F88-44AD-B58B-CF71-6E10B5393661}"/>
              </a:ext>
            </a:extLst>
          </p:cNvPr>
          <p:cNvSpPr txBox="1"/>
          <p:nvPr/>
        </p:nvSpPr>
        <p:spPr>
          <a:xfrm>
            <a:off x="838200" y="1529386"/>
            <a:ext cx="6097978" cy="646331"/>
          </a:xfrm>
          <a:prstGeom prst="rect">
            <a:avLst/>
          </a:prstGeom>
          <a:noFill/>
        </p:spPr>
        <p:txBody>
          <a:bodyPr wrap="square">
            <a:spAutoFit/>
          </a:bodyPr>
          <a:lstStyle/>
          <a:p>
            <a:r>
              <a:rPr lang="en-US" dirty="0">
                <a:hlinkClick r:id="rId2"/>
              </a:rPr>
              <a:t>https://www2.deloitte.com/us/en/blog/health-care-blog/2023/outlook-for-health-equity.html</a:t>
            </a:r>
            <a:r>
              <a:rPr lang="en-US" dirty="0"/>
              <a:t> </a:t>
            </a:r>
          </a:p>
        </p:txBody>
      </p:sp>
      <p:pic>
        <p:nvPicPr>
          <p:cNvPr id="7" name="Picture 6" descr="A close-up of a grey background&#10;&#10;Description automatically generated">
            <a:extLst>
              <a:ext uri="{FF2B5EF4-FFF2-40B4-BE49-F238E27FC236}">
                <a16:creationId xmlns:a16="http://schemas.microsoft.com/office/drawing/2014/main" id="{4C485D62-709B-76C0-0A65-0BC8476F0599}"/>
              </a:ext>
            </a:extLst>
          </p:cNvPr>
          <p:cNvPicPr>
            <a:picLocks noChangeAspect="1"/>
          </p:cNvPicPr>
          <p:nvPr/>
        </p:nvPicPr>
        <p:blipFill>
          <a:blip r:embed="rId3"/>
          <a:stretch>
            <a:fillRect/>
          </a:stretch>
        </p:blipFill>
        <p:spPr>
          <a:xfrm>
            <a:off x="6159335" y="1126957"/>
            <a:ext cx="5551340" cy="1612492"/>
          </a:xfrm>
          <a:prstGeom prst="rect">
            <a:avLst/>
          </a:prstGeom>
        </p:spPr>
      </p:pic>
      <p:sp>
        <p:nvSpPr>
          <p:cNvPr id="10" name="TextBox 9">
            <a:extLst>
              <a:ext uri="{FF2B5EF4-FFF2-40B4-BE49-F238E27FC236}">
                <a16:creationId xmlns:a16="http://schemas.microsoft.com/office/drawing/2014/main" id="{4FCFFE80-0738-4DC8-44FA-FFAA29A38551}"/>
              </a:ext>
            </a:extLst>
          </p:cNvPr>
          <p:cNvSpPr txBox="1"/>
          <p:nvPr/>
        </p:nvSpPr>
        <p:spPr>
          <a:xfrm>
            <a:off x="838200" y="3112623"/>
            <a:ext cx="6097978" cy="3139321"/>
          </a:xfrm>
          <a:prstGeom prst="rect">
            <a:avLst/>
          </a:prstGeom>
          <a:noFill/>
        </p:spPr>
        <p:txBody>
          <a:bodyPr wrap="square">
            <a:spAutoFit/>
          </a:bodyPr>
          <a:lstStyle/>
          <a:p>
            <a:r>
              <a:rPr lang="en-US" b="1" i="1" u="sng" dirty="0"/>
              <a:t>Women and the Glass Cliff? </a:t>
            </a:r>
          </a:p>
          <a:p>
            <a:endParaRPr lang="en-US" dirty="0">
              <a:hlinkClick r:id="rId4"/>
            </a:endParaRPr>
          </a:p>
          <a:p>
            <a:r>
              <a:rPr lang="en-US" dirty="0">
                <a:hlinkClick r:id="rId4"/>
              </a:rPr>
              <a:t>https://www.oracle.com/news/announcement/oracle-appoints-seema-verma-to-lead-oracle-life-sciences-2023-04-20/</a:t>
            </a:r>
            <a:r>
              <a:rPr lang="en-US" dirty="0"/>
              <a:t> </a:t>
            </a:r>
          </a:p>
          <a:p>
            <a:endParaRPr lang="en-US" dirty="0"/>
          </a:p>
          <a:p>
            <a:r>
              <a:rPr lang="en-US" dirty="0">
                <a:hlinkClick r:id="rId5"/>
              </a:rPr>
              <a:t>https://hbr.org/2011/01/how-women-end-up-on-the-glass-cliff</a:t>
            </a:r>
            <a:endParaRPr lang="en-US" dirty="0"/>
          </a:p>
          <a:p>
            <a:endParaRPr lang="en-US" dirty="0"/>
          </a:p>
          <a:p>
            <a:r>
              <a:rPr lang="en-US" dirty="0">
                <a:hlinkClick r:id="rId6"/>
              </a:rPr>
              <a:t>https://www.mckinsey.com/industries/healthcare/our-insights/women-in-healthcare-and-life-sciences-the-ongoing-stress-of-covid-19</a:t>
            </a:r>
            <a:r>
              <a:rPr lang="en-US" dirty="0"/>
              <a:t>  </a:t>
            </a:r>
          </a:p>
        </p:txBody>
      </p:sp>
    </p:spTree>
    <p:extLst>
      <p:ext uri="{BB962C8B-B14F-4D97-AF65-F5344CB8AC3E}">
        <p14:creationId xmlns:p14="http://schemas.microsoft.com/office/powerpoint/2010/main" val="139281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report&#10;&#10;Description automatically generated">
            <a:extLst>
              <a:ext uri="{FF2B5EF4-FFF2-40B4-BE49-F238E27FC236}">
                <a16:creationId xmlns:a16="http://schemas.microsoft.com/office/drawing/2014/main" id="{ABB561F5-FA0A-9381-6B62-0E05D650FC3F}"/>
              </a:ext>
            </a:extLst>
          </p:cNvPr>
          <p:cNvPicPr>
            <a:picLocks noChangeAspect="1"/>
          </p:cNvPicPr>
          <p:nvPr/>
        </p:nvPicPr>
        <p:blipFill>
          <a:blip r:embed="rId2"/>
          <a:stretch>
            <a:fillRect/>
          </a:stretch>
        </p:blipFill>
        <p:spPr>
          <a:xfrm>
            <a:off x="838199" y="1844730"/>
            <a:ext cx="5621977" cy="4648145"/>
          </a:xfrm>
          <a:prstGeom prst="rect">
            <a:avLst/>
          </a:prstGeom>
        </p:spPr>
      </p:pic>
      <p:sp>
        <p:nvSpPr>
          <p:cNvPr id="6" name="Title 1">
            <a:extLst>
              <a:ext uri="{FF2B5EF4-FFF2-40B4-BE49-F238E27FC236}">
                <a16:creationId xmlns:a16="http://schemas.microsoft.com/office/drawing/2014/main" id="{67F69236-C3BC-14BC-1698-ADBCC253BF66}"/>
              </a:ext>
            </a:extLst>
          </p:cNvPr>
          <p:cNvSpPr>
            <a:spLocks noGrp="1"/>
          </p:cNvSpPr>
          <p:nvPr>
            <p:ph type="title"/>
          </p:nvPr>
        </p:nvSpPr>
        <p:spPr>
          <a:xfrm>
            <a:off x="838200" y="365125"/>
            <a:ext cx="10515600" cy="1325563"/>
          </a:xfrm>
        </p:spPr>
        <p:txBody>
          <a:bodyPr/>
          <a:lstStyle/>
          <a:p>
            <a:r>
              <a:rPr lang="en-US" b="1" dirty="0"/>
              <a:t>Review article // at least </a:t>
            </a:r>
            <a:r>
              <a:rPr lang="en-US" b="1" dirty="0">
                <a:solidFill>
                  <a:srgbClr val="FF0000"/>
                </a:solidFill>
                <a:highlight>
                  <a:srgbClr val="FFFF00"/>
                </a:highlight>
              </a:rPr>
              <a:t>++ 57 coding systems</a:t>
            </a:r>
            <a:r>
              <a:rPr lang="en-US" b="1" dirty="0">
                <a:solidFill>
                  <a:srgbClr val="FF0000"/>
                </a:solidFill>
              </a:rPr>
              <a:t> </a:t>
            </a:r>
            <a:r>
              <a:rPr lang="en-US" b="1" dirty="0"/>
              <a:t>identified in 2018 </a:t>
            </a:r>
            <a:endParaRPr lang="en-US" dirty="0"/>
          </a:p>
        </p:txBody>
      </p:sp>
    </p:spTree>
    <p:extLst>
      <p:ext uri="{BB962C8B-B14F-4D97-AF65-F5344CB8AC3E}">
        <p14:creationId xmlns:p14="http://schemas.microsoft.com/office/powerpoint/2010/main" val="212758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3FD1F-12CE-7EFA-943D-73BA75883366}"/>
              </a:ext>
            </a:extLst>
          </p:cNvPr>
          <p:cNvSpPr>
            <a:spLocks noGrp="1"/>
          </p:cNvSpPr>
          <p:nvPr>
            <p:ph type="title"/>
          </p:nvPr>
        </p:nvSpPr>
        <p:spPr/>
        <p:txBody>
          <a:bodyPr/>
          <a:lstStyle/>
          <a:p>
            <a:r>
              <a:rPr lang="en-US" b="1" dirty="0"/>
              <a:t>Primary Code Sets </a:t>
            </a:r>
          </a:p>
        </p:txBody>
      </p:sp>
      <p:sp>
        <p:nvSpPr>
          <p:cNvPr id="4" name="Content Placeholder 3">
            <a:extLst>
              <a:ext uri="{FF2B5EF4-FFF2-40B4-BE49-F238E27FC236}">
                <a16:creationId xmlns:a16="http://schemas.microsoft.com/office/drawing/2014/main" id="{EBCD8976-2A61-B212-57E2-558B8FA6B401}"/>
              </a:ext>
            </a:extLst>
          </p:cNvPr>
          <p:cNvSpPr>
            <a:spLocks noGrp="1"/>
          </p:cNvSpPr>
          <p:nvPr>
            <p:ph idx="1"/>
          </p:nvPr>
        </p:nvSpPr>
        <p:spPr/>
        <p:txBody>
          <a:bodyPr>
            <a:normAutofit lnSpcReduction="10000"/>
          </a:bodyPr>
          <a:lstStyle/>
          <a:p>
            <a:r>
              <a:rPr lang="en-US" dirty="0"/>
              <a:t>ICD variations</a:t>
            </a:r>
          </a:p>
          <a:p>
            <a:r>
              <a:rPr lang="en-US" dirty="0"/>
              <a:t>CPT </a:t>
            </a:r>
          </a:p>
          <a:p>
            <a:r>
              <a:rPr lang="en-US" dirty="0"/>
              <a:t>HCPCS </a:t>
            </a:r>
          </a:p>
          <a:p>
            <a:r>
              <a:rPr lang="en-US" dirty="0" err="1"/>
              <a:t>SnowMed</a:t>
            </a:r>
            <a:endParaRPr lang="en-US" dirty="0"/>
          </a:p>
          <a:p>
            <a:r>
              <a:rPr lang="en-US" dirty="0"/>
              <a:t>DRGs</a:t>
            </a:r>
          </a:p>
          <a:p>
            <a:r>
              <a:rPr lang="en-US" dirty="0"/>
              <a:t>NDC </a:t>
            </a:r>
          </a:p>
          <a:p>
            <a:r>
              <a:rPr lang="en-US" dirty="0" err="1"/>
              <a:t>RxNorm</a:t>
            </a:r>
            <a:endParaRPr lang="en-US" dirty="0"/>
          </a:p>
          <a:p>
            <a:r>
              <a:rPr lang="en-US" dirty="0"/>
              <a:t>LOINC</a:t>
            </a:r>
          </a:p>
          <a:p>
            <a:r>
              <a:rPr lang="en-US" dirty="0"/>
              <a:t>NPI</a:t>
            </a:r>
          </a:p>
        </p:txBody>
      </p:sp>
    </p:spTree>
    <p:extLst>
      <p:ext uri="{BB962C8B-B14F-4D97-AF65-F5344CB8AC3E}">
        <p14:creationId xmlns:p14="http://schemas.microsoft.com/office/powerpoint/2010/main" val="24801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atient&#10;&#10;Description automatically generated">
            <a:extLst>
              <a:ext uri="{FF2B5EF4-FFF2-40B4-BE49-F238E27FC236}">
                <a16:creationId xmlns:a16="http://schemas.microsoft.com/office/drawing/2014/main" id="{46667BD0-10E1-B922-C662-29E9F2290933}"/>
              </a:ext>
            </a:extLst>
          </p:cNvPr>
          <p:cNvPicPr>
            <a:picLocks noChangeAspect="1"/>
          </p:cNvPicPr>
          <p:nvPr/>
        </p:nvPicPr>
        <p:blipFill>
          <a:blip r:embed="rId2"/>
          <a:stretch>
            <a:fillRect/>
          </a:stretch>
        </p:blipFill>
        <p:spPr>
          <a:xfrm>
            <a:off x="1584345" y="93458"/>
            <a:ext cx="8731230" cy="6764542"/>
          </a:xfrm>
          <a:prstGeom prst="rect">
            <a:avLst/>
          </a:prstGeom>
        </p:spPr>
      </p:pic>
    </p:spTree>
    <p:extLst>
      <p:ext uri="{BB962C8B-B14F-4D97-AF65-F5344CB8AC3E}">
        <p14:creationId xmlns:p14="http://schemas.microsoft.com/office/powerpoint/2010/main" val="19765974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CD ?"/>
          <p:cNvSpPr txBox="1">
            <a:spLocks noGrp="1"/>
          </p:cNvSpPr>
          <p:nvPr>
            <p:ph type="body" sz="half" idx="1"/>
          </p:nvPr>
        </p:nvSpPr>
        <p:spPr>
          <a:prstGeom prst="rect">
            <a:avLst/>
          </a:prstGeom>
        </p:spPr>
        <p:txBody>
          <a:bodyPr/>
          <a:lstStyle/>
          <a:p>
            <a:r>
              <a:t>ICD ?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https://www.who.int/standards/classifications/classification-of-diseases"/>
          <p:cNvSpPr txBox="1"/>
          <p:nvPr/>
        </p:nvSpPr>
        <p:spPr>
          <a:xfrm>
            <a:off x="-40128" y="6548188"/>
            <a:ext cx="344645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https://www.who.int/standards/classifications/classification-of-diseases</a:t>
            </a:r>
          </a:p>
        </p:txBody>
      </p:sp>
      <p:pic>
        <p:nvPicPr>
          <p:cNvPr id="196" name="Screen Shot 2021-09-15 at 9.41.49 AM.png" descr="Screen Shot 2021-09-15 at 9.41.49 AM.png"/>
          <p:cNvPicPr>
            <a:picLocks noChangeAspect="1"/>
          </p:cNvPicPr>
          <p:nvPr/>
        </p:nvPicPr>
        <p:blipFill>
          <a:blip r:embed="rId2"/>
          <a:stretch>
            <a:fillRect/>
          </a:stretch>
        </p:blipFill>
        <p:spPr>
          <a:xfrm>
            <a:off x="415130" y="491930"/>
            <a:ext cx="9988838" cy="5678934"/>
          </a:xfrm>
          <a:prstGeom prst="rect">
            <a:avLst/>
          </a:prstGeom>
          <a:ln w="12700">
            <a:miter lim="400000"/>
          </a:ln>
        </p:spPr>
      </p:pic>
      <p:sp>
        <p:nvSpPr>
          <p:cNvPr id="197" name="Line"/>
          <p:cNvSpPr/>
          <p:nvPr/>
        </p:nvSpPr>
        <p:spPr>
          <a:xfrm>
            <a:off x="2578638" y="2298918"/>
            <a:ext cx="6539942" cy="1"/>
          </a:xfrm>
          <a:prstGeom prst="line">
            <a:avLst/>
          </a:prstGeom>
          <a:ln w="127000">
            <a:solidFill>
              <a:schemeClr val="accent6"/>
            </a:solidFill>
            <a:miter lim="400000"/>
          </a:ln>
        </p:spPr>
        <p:txBody>
          <a:bodyPr lIns="25400" tIns="25400" rIns="25400" bIns="25400" anchor="ctr"/>
          <a:lstStyle/>
          <a:p>
            <a:endParaRPr sz="900"/>
          </a:p>
        </p:txBody>
      </p:sp>
      <p:sp>
        <p:nvSpPr>
          <p:cNvPr id="198" name="International Classification of Diseases (ICD)"/>
          <p:cNvSpPr txBox="1"/>
          <p:nvPr/>
        </p:nvSpPr>
        <p:spPr>
          <a:xfrm>
            <a:off x="659366" y="287975"/>
            <a:ext cx="216886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900"/>
              <a:t>International Classification of Diseases (ICD)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ICD-9 CM/PCS versus ICD9…"/>
          <p:cNvSpPr txBox="1"/>
          <p:nvPr/>
        </p:nvSpPr>
        <p:spPr>
          <a:xfrm>
            <a:off x="1139092" y="841476"/>
            <a:ext cx="9913816" cy="361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nSpc>
                <a:spcPct val="80000"/>
              </a:lnSpc>
              <a:defRPr sz="8500" b="1" spc="-170"/>
            </a:pPr>
            <a:r>
              <a:rPr sz="4250"/>
              <a:t>ICD-9 </a:t>
            </a:r>
            <a:r>
              <a:rPr sz="4250">
                <a:solidFill>
                  <a:schemeClr val="accent6"/>
                </a:solidFill>
              </a:rPr>
              <a:t>CM/PCS </a:t>
            </a:r>
            <a:r>
              <a:rPr sz="4250"/>
              <a:t>versus ICD9</a:t>
            </a:r>
          </a:p>
          <a:p>
            <a:pPr>
              <a:lnSpc>
                <a:spcPct val="80000"/>
              </a:lnSpc>
              <a:defRPr sz="8500" b="1" spc="-170"/>
            </a:pPr>
            <a:r>
              <a:rPr sz="4250"/>
              <a:t>ICD-10 </a:t>
            </a:r>
            <a:r>
              <a:rPr sz="4250">
                <a:solidFill>
                  <a:schemeClr val="accent6"/>
                </a:solidFill>
              </a:rPr>
              <a:t>CM/PCS </a:t>
            </a:r>
            <a:r>
              <a:rPr sz="4250"/>
              <a:t>versus ICD10</a:t>
            </a:r>
          </a:p>
          <a:p>
            <a:pPr>
              <a:lnSpc>
                <a:spcPct val="80000"/>
              </a:lnSpc>
              <a:defRPr sz="8500" b="1" spc="-170"/>
            </a:pPr>
            <a:r>
              <a:rPr sz="4250"/>
              <a:t>ICD-11 </a:t>
            </a:r>
            <a:r>
              <a:rPr sz="4250">
                <a:solidFill>
                  <a:schemeClr val="accent6"/>
                </a:solidFill>
              </a:rPr>
              <a:t>CM/PCS </a:t>
            </a:r>
            <a:r>
              <a:rPr sz="4250"/>
              <a:t>versus ICD11</a:t>
            </a:r>
          </a:p>
        </p:txBody>
      </p:sp>
      <p:sp>
        <p:nvSpPr>
          <p:cNvPr id="201" name="ICD-10-CM…"/>
          <p:cNvSpPr txBox="1"/>
          <p:nvPr/>
        </p:nvSpPr>
        <p:spPr>
          <a:xfrm>
            <a:off x="6339790" y="4167541"/>
            <a:ext cx="2332370" cy="1634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80000"/>
              </a:lnSpc>
              <a:defRPr sz="8500" b="1" spc="-170"/>
            </a:pPr>
            <a:r>
              <a:rPr sz="4250"/>
              <a:t>ICD-10-</a:t>
            </a:r>
            <a:r>
              <a:rPr sz="4250">
                <a:solidFill>
                  <a:schemeClr val="accent6"/>
                </a:solidFill>
              </a:rPr>
              <a:t>CM</a:t>
            </a:r>
          </a:p>
          <a:p>
            <a:pPr>
              <a:lnSpc>
                <a:spcPct val="80000"/>
              </a:lnSpc>
              <a:defRPr sz="8500" b="1" spc="-170"/>
            </a:pPr>
            <a:r>
              <a:rPr sz="4250"/>
              <a:t>ICD-10-</a:t>
            </a:r>
            <a:r>
              <a:rPr sz="4250">
                <a:solidFill>
                  <a:schemeClr val="accent2">
                    <a:hueOff val="-202083"/>
                    <a:satOff val="17755"/>
                    <a:lumOff val="-16089"/>
                  </a:schemeClr>
                </a:solidFill>
              </a:rPr>
              <a:t>PCS</a:t>
            </a:r>
          </a:p>
          <a:p>
            <a:pPr>
              <a:lnSpc>
                <a:spcPct val="80000"/>
              </a:lnSpc>
              <a:defRPr sz="8500" b="1" spc="-170"/>
            </a:pPr>
            <a:endParaRPr sz="4250">
              <a:solidFill>
                <a:schemeClr val="accent2">
                  <a:hueOff val="-202083"/>
                  <a:satOff val="17755"/>
                  <a:lumOff val="-16089"/>
                </a:schemeClr>
              </a:solidFill>
            </a:endParaRPr>
          </a:p>
        </p:txBody>
      </p:sp>
      <p:sp>
        <p:nvSpPr>
          <p:cNvPr id="202" name="ICD-9-CM…"/>
          <p:cNvSpPr txBox="1"/>
          <p:nvPr/>
        </p:nvSpPr>
        <p:spPr>
          <a:xfrm>
            <a:off x="2246235" y="3893732"/>
            <a:ext cx="2078454" cy="11108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80000"/>
              </a:lnSpc>
              <a:defRPr sz="8500" b="1" spc="-170"/>
            </a:pPr>
            <a:r>
              <a:rPr sz="4250"/>
              <a:t>ICD-9-</a:t>
            </a:r>
            <a:r>
              <a:rPr sz="4250">
                <a:solidFill>
                  <a:schemeClr val="accent6"/>
                </a:solidFill>
              </a:rPr>
              <a:t>CM</a:t>
            </a:r>
          </a:p>
          <a:p>
            <a:pPr>
              <a:lnSpc>
                <a:spcPct val="80000"/>
              </a:lnSpc>
              <a:defRPr sz="8500" b="1" spc="-170"/>
            </a:pPr>
            <a:r>
              <a:rPr sz="4250"/>
              <a:t>ICD-9-</a:t>
            </a:r>
            <a:r>
              <a:rPr sz="4250">
                <a:solidFill>
                  <a:schemeClr val="accent2">
                    <a:hueOff val="-202083"/>
                    <a:satOff val="17755"/>
                    <a:lumOff val="-16089"/>
                  </a:schemeClr>
                </a:solidFill>
              </a:rPr>
              <a:t>PCS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ICD-{X} versus ICD-{X} CM/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ICD-{X}</a:t>
            </a:r>
            <a:r>
              <a:t> versus</a:t>
            </a:r>
            <a:r>
              <a:rPr b="1">
                <a:latin typeface="+mn-lt"/>
                <a:ea typeface="+mn-ea"/>
                <a:cs typeface="+mn-cs"/>
                <a:sym typeface="Helvetica Neue"/>
              </a:rPr>
              <a:t> </a:t>
            </a:r>
            <a:r>
              <a:rPr>
                <a:solidFill>
                  <a:schemeClr val="accent6">
                    <a:satOff val="-20754"/>
                    <a:lumOff val="-16738"/>
                  </a:schemeClr>
                </a:solidFill>
              </a:rPr>
              <a:t>ICD-{X} CM/PCS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CD-10/11 WHO"/>
          <p:cNvSpPr txBox="1">
            <a:spLocks noGrp="1"/>
          </p:cNvSpPr>
          <p:nvPr>
            <p:ph type="body" sz="half" idx="1"/>
          </p:nvPr>
        </p:nvSpPr>
        <p:spPr>
          <a:prstGeom prst="rect">
            <a:avLst/>
          </a:prstGeom>
        </p:spPr>
        <p:txBody>
          <a:bodyPr/>
          <a:lstStyle/>
          <a:p>
            <a:r>
              <a:t>ICD-10/11 </a:t>
            </a:r>
            <a:r>
              <a:rPr b="1">
                <a:latin typeface="+mn-lt"/>
                <a:ea typeface="+mn-ea"/>
                <a:cs typeface="+mn-cs"/>
                <a:sym typeface="Helvetica Neue"/>
              </a:rPr>
              <a:t>WHO</a:t>
            </a:r>
          </a:p>
        </p:txBody>
      </p:sp>
      <p:sp>
        <p:nvSpPr>
          <p:cNvPr id="207" name="https://icd.who.int/browse10/2019/en"/>
          <p:cNvSpPr txBox="1"/>
          <p:nvPr/>
        </p:nvSpPr>
        <p:spPr>
          <a:xfrm>
            <a:off x="998572" y="3685858"/>
            <a:ext cx="5818388"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a:hlinkClick r:id="rId2"/>
              </a:rPr>
              <a:t>https://icd.who.int/browse10/2019/en</a:t>
            </a:r>
            <a:r>
              <a:rPr sz="2800"/>
              <a:t> </a:t>
            </a:r>
          </a:p>
        </p:txBody>
      </p:sp>
      <p:sp>
        <p:nvSpPr>
          <p:cNvPr id="208" name="https://www.health.gov.za/icd-10-master-industry-table/"/>
          <p:cNvSpPr txBox="1"/>
          <p:nvPr/>
        </p:nvSpPr>
        <p:spPr>
          <a:xfrm>
            <a:off x="1043393" y="4331322"/>
            <a:ext cx="8726684"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800" u="sng">
                <a:hlinkClick r:id="rId3"/>
              </a:rPr>
              <a:t>https://www.health.gov.za/icd-10-master-industry-table/</a:t>
            </a:r>
            <a:r>
              <a:rPr sz="2800"/>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he ICD-10-CM (International Classification of Diseases, Tenth Revision, Clinical Modification) is a system used by physicians and other healthcare providers to classify and code all diagnoses, symptoms and procedures recorded in conjunction with hospita"/>
          <p:cNvSpPr txBox="1"/>
          <p:nvPr/>
        </p:nvSpPr>
        <p:spPr>
          <a:xfrm>
            <a:off x="204639" y="1005097"/>
            <a:ext cx="11782723" cy="2744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ICD-10-CM (International Classification of Diseases, Tenth Revision, </a:t>
            </a:r>
            <a:r>
              <a:rPr sz="2500" b="1">
                <a:solidFill>
                  <a:schemeClr val="accent3">
                    <a:hueOff val="914338"/>
                    <a:satOff val="31515"/>
                    <a:lumOff val="-30790"/>
                  </a:schemeClr>
                </a:solidFill>
              </a:rPr>
              <a:t>Clinical Modification</a:t>
            </a:r>
            <a:r>
              <a:rPr sz="2500"/>
              <a:t>) is a system used by physicians and other healthcare providers to classify and code all diagnoses, symptoms and procedures recorded in conjunction with hospital care in the </a:t>
            </a:r>
            <a:r>
              <a:rPr sz="2500" b="1">
                <a:solidFill>
                  <a:schemeClr val="accent6">
                    <a:satOff val="-20754"/>
                    <a:lumOff val="-16738"/>
                  </a:schemeClr>
                </a:solidFill>
              </a:rPr>
              <a:t>United States</a:t>
            </a:r>
            <a:r>
              <a:rPr sz="2500"/>
              <a:t>. It provides a level of detail that is necessary for diagnostic specificity and morbidity classification in the U.S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11" name="Importance of ICD-10-CM codes…"/>
          <p:cNvSpPr txBox="1"/>
          <p:nvPr/>
        </p:nvSpPr>
        <p:spPr>
          <a:xfrm>
            <a:off x="203289" y="3785078"/>
            <a:ext cx="10506203" cy="24293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lnSpc>
                <a:spcPts val="4200"/>
              </a:lnSpc>
              <a:defRPr sz="5000" b="1">
                <a:solidFill>
                  <a:srgbClr val="323232"/>
                </a:solidFill>
                <a:latin typeface="Arial"/>
                <a:ea typeface="Arial"/>
                <a:cs typeface="Arial"/>
                <a:sym typeface="Arial"/>
              </a:defRPr>
            </a:pPr>
            <a:r>
              <a:rPr sz="2500"/>
              <a:t>Importance of ICD-10-CM codes</a:t>
            </a:r>
          </a:p>
          <a:p>
            <a:pPr defTabSz="228600">
              <a:lnSpc>
                <a:spcPts val="4500"/>
              </a:lnSpc>
              <a:spcBef>
                <a:spcPts val="1350"/>
              </a:spcBef>
              <a:defRPr sz="5000">
                <a:solidFill>
                  <a:srgbClr val="6C6C6C"/>
                </a:solidFill>
                <a:latin typeface="Arial"/>
                <a:ea typeface="Arial"/>
                <a:cs typeface="Arial"/>
                <a:sym typeface="Arial"/>
              </a:defRPr>
            </a:pPr>
            <a:r>
              <a:rPr sz="2500"/>
              <a:t>ICD-10-CM codes are important because they are more granular than </a:t>
            </a:r>
            <a:r>
              <a:rPr sz="2500" u="sng">
                <a:solidFill>
                  <a:srgbClr val="00B3AC"/>
                </a:solidFill>
                <a:hlinkClick r:id="rId2"/>
              </a:rPr>
              <a:t>ICD-10</a:t>
            </a:r>
            <a:r>
              <a:rPr sz="2500"/>
              <a:t> codes and can provide more information about the severity of a patient's condition.</a:t>
            </a:r>
          </a:p>
        </p:txBody>
      </p:sp>
      <p:sp>
        <p:nvSpPr>
          <p:cNvPr id="212" name="https://www.cms.gov/medicare/coding/icd10"/>
          <p:cNvSpPr txBox="1"/>
          <p:nvPr/>
        </p:nvSpPr>
        <p:spPr>
          <a:xfrm>
            <a:off x="272964" y="6120511"/>
            <a:ext cx="221054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https://www.cms.gov/medicare/coding/icd10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1154789" y="2056426"/>
            <a:ext cx="9624992" cy="3619316"/>
          </a:xfrm>
          <a:prstGeom prst="rect">
            <a:avLst/>
          </a:prstGeom>
          <a:ln w="12700">
            <a:miter lim="400000"/>
          </a:ln>
        </p:spPr>
      </p:pic>
      <p:sp>
        <p:nvSpPr>
          <p:cNvPr id="215" name="ICD-10-CM"/>
          <p:cNvSpPr txBox="1">
            <a:spLocks noGrp="1"/>
          </p:cNvSpPr>
          <p:nvPr>
            <p:ph type="title" idx="4294967295"/>
          </p:nvPr>
        </p:nvSpPr>
        <p:spPr>
          <a:xfrm>
            <a:off x="603250" y="539750"/>
            <a:ext cx="10985500" cy="717475"/>
          </a:xfrm>
          <a:prstGeom prst="rect">
            <a:avLst/>
          </a:prstGeom>
        </p:spPr>
        <p:txBody>
          <a:bodyPr/>
          <a:lstStyle/>
          <a:p>
            <a:r>
              <a:t>ICD-10-CM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BBDB-2F33-7B3E-6326-4A6D14217631}"/>
              </a:ext>
            </a:extLst>
          </p:cNvPr>
          <p:cNvSpPr>
            <a:spLocks noGrp="1"/>
          </p:cNvSpPr>
          <p:nvPr>
            <p:ph type="title"/>
          </p:nvPr>
        </p:nvSpPr>
        <p:spPr/>
        <p:txBody>
          <a:bodyPr/>
          <a:lstStyle/>
          <a:p>
            <a:r>
              <a:rPr lang="en-US" b="1" dirty="0"/>
              <a:t>Main Sources </a:t>
            </a:r>
            <a:r>
              <a:rPr lang="en-US" dirty="0"/>
              <a:t>of Health Data</a:t>
            </a:r>
          </a:p>
        </p:txBody>
      </p:sp>
      <p:sp>
        <p:nvSpPr>
          <p:cNvPr id="3" name="Content Placeholder 2">
            <a:extLst>
              <a:ext uri="{FF2B5EF4-FFF2-40B4-BE49-F238E27FC236}">
                <a16:creationId xmlns:a16="http://schemas.microsoft.com/office/drawing/2014/main" id="{6F1B1279-B346-6C8B-09F1-11BCE2B742E8}"/>
              </a:ext>
            </a:extLst>
          </p:cNvPr>
          <p:cNvSpPr>
            <a:spLocks noGrp="1"/>
          </p:cNvSpPr>
          <p:nvPr>
            <p:ph idx="1"/>
          </p:nvPr>
        </p:nvSpPr>
        <p:spPr>
          <a:xfrm>
            <a:off x="446314" y="1766529"/>
            <a:ext cx="10515600" cy="4351338"/>
          </a:xfrm>
        </p:spPr>
        <p:txBody>
          <a:bodyPr>
            <a:normAutofit fontScale="92500" lnSpcReduction="10000"/>
          </a:bodyPr>
          <a:lstStyle/>
          <a:p>
            <a:r>
              <a:rPr lang="en-US" dirty="0"/>
              <a:t>Primary</a:t>
            </a:r>
          </a:p>
          <a:p>
            <a:pPr lvl="1"/>
            <a:r>
              <a:rPr lang="en-US" dirty="0"/>
              <a:t>EMR / EHR </a:t>
            </a:r>
          </a:p>
          <a:p>
            <a:pPr lvl="1"/>
            <a:r>
              <a:rPr lang="en-US" dirty="0"/>
              <a:t>PHRs </a:t>
            </a:r>
          </a:p>
          <a:p>
            <a:pPr lvl="1"/>
            <a:r>
              <a:rPr lang="en-US" dirty="0"/>
              <a:t>PBMs</a:t>
            </a:r>
          </a:p>
          <a:p>
            <a:pPr lvl="1"/>
            <a:r>
              <a:rPr lang="en-US" dirty="0"/>
              <a:t>RIS/LIS </a:t>
            </a:r>
          </a:p>
          <a:p>
            <a:pPr lvl="1"/>
            <a:r>
              <a:rPr lang="en-US" dirty="0"/>
              <a:t>RCMs</a:t>
            </a:r>
          </a:p>
          <a:p>
            <a:pPr marL="0" indent="0">
              <a:buNone/>
            </a:pPr>
            <a:endParaRPr lang="en-US" dirty="0"/>
          </a:p>
          <a:p>
            <a:r>
              <a:rPr lang="en-US" dirty="0"/>
              <a:t>Secondary </a:t>
            </a:r>
          </a:p>
          <a:p>
            <a:pPr lvl="1"/>
            <a:r>
              <a:rPr lang="en-US" dirty="0"/>
              <a:t>HIE </a:t>
            </a:r>
          </a:p>
          <a:p>
            <a:pPr lvl="1"/>
            <a:r>
              <a:rPr lang="en-US" dirty="0"/>
              <a:t>Government (CMS, CDC) </a:t>
            </a:r>
          </a:p>
          <a:p>
            <a:pPr lvl="1"/>
            <a:r>
              <a:rPr lang="en-US" dirty="0"/>
              <a:t>Patient/disease registries </a:t>
            </a:r>
          </a:p>
          <a:p>
            <a:pPr lvl="1"/>
            <a:r>
              <a:rPr lang="en-US" dirty="0"/>
              <a:t>Clinical Trial registries </a:t>
            </a:r>
          </a:p>
          <a:p>
            <a:endParaRPr lang="en-US" dirty="0"/>
          </a:p>
        </p:txBody>
      </p:sp>
      <p:pic>
        <p:nvPicPr>
          <p:cNvPr id="5" name="Picture 4" descr="A diagram of a medical procedure&#10;&#10;Description automatically generated">
            <a:extLst>
              <a:ext uri="{FF2B5EF4-FFF2-40B4-BE49-F238E27FC236}">
                <a16:creationId xmlns:a16="http://schemas.microsoft.com/office/drawing/2014/main" id="{99D4247A-E23F-C826-1593-3DB5EFD4BD88}"/>
              </a:ext>
            </a:extLst>
          </p:cNvPr>
          <p:cNvPicPr>
            <a:picLocks noChangeAspect="1"/>
          </p:cNvPicPr>
          <p:nvPr/>
        </p:nvPicPr>
        <p:blipFill>
          <a:blip r:embed="rId2"/>
          <a:stretch>
            <a:fillRect/>
          </a:stretch>
        </p:blipFill>
        <p:spPr>
          <a:xfrm>
            <a:off x="4534291" y="2054431"/>
            <a:ext cx="7211395" cy="3395408"/>
          </a:xfrm>
          <a:prstGeom prst="rect">
            <a:avLst/>
          </a:prstGeom>
        </p:spPr>
      </p:pic>
    </p:spTree>
    <p:extLst>
      <p:ext uri="{BB962C8B-B14F-4D97-AF65-F5344CB8AC3E}">
        <p14:creationId xmlns:p14="http://schemas.microsoft.com/office/powerpoint/2010/main" val="369908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https://icd.codes/icd10cm"/>
          <p:cNvSpPr txBox="1"/>
          <p:nvPr/>
        </p:nvSpPr>
        <p:spPr>
          <a:xfrm>
            <a:off x="317827" y="2941687"/>
            <a:ext cx="3743534"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3000" u="sng">
                <a:hlinkClick r:id="rId2"/>
              </a:rPr>
              <a:t>https://icd.codes/icd10cm</a:t>
            </a:r>
            <a:r>
              <a:rPr sz="3000"/>
              <a:t> </a:t>
            </a:r>
          </a:p>
        </p:txBody>
      </p:sp>
      <p:pic>
        <p:nvPicPr>
          <p:cNvPr id="218" name="Screen Shot 2021-09-15 at 4.17.02 PM.png" descr="Screen Shot 2021-09-15 at 4.17.02 PM.png"/>
          <p:cNvPicPr>
            <a:picLocks noChangeAspect="1"/>
          </p:cNvPicPr>
          <p:nvPr/>
        </p:nvPicPr>
        <p:blipFill>
          <a:blip r:embed="rId3"/>
          <a:stretch>
            <a:fillRect/>
          </a:stretch>
        </p:blipFill>
        <p:spPr>
          <a:xfrm>
            <a:off x="4407865" y="-1336"/>
            <a:ext cx="6510399" cy="6650307"/>
          </a:xfrm>
          <a:prstGeom prst="rect">
            <a:avLst/>
          </a:prstGeom>
          <a:ln w="12700">
            <a:miter lim="400000"/>
          </a:ln>
        </p:spPr>
      </p:pic>
      <p:pic>
        <p:nvPicPr>
          <p:cNvPr id="219" name="Screen Shot 2021-09-15 at 6.51.00 PM.png" descr="Screen Shot 2021-09-15 at 6.51.00 PM.png"/>
          <p:cNvPicPr>
            <a:picLocks noChangeAspect="1"/>
          </p:cNvPicPr>
          <p:nvPr/>
        </p:nvPicPr>
        <p:blipFill>
          <a:blip r:embed="rId4"/>
          <a:stretch>
            <a:fillRect/>
          </a:stretch>
        </p:blipFill>
        <p:spPr>
          <a:xfrm>
            <a:off x="8154310" y="127597"/>
            <a:ext cx="2952751" cy="5270501"/>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stretch>
            <a:fillRect/>
          </a:stretch>
        </p:blipFill>
        <p:spPr>
          <a:xfrm>
            <a:off x="2873963" y="148334"/>
            <a:ext cx="6444074" cy="6213414"/>
          </a:xfrm>
          <a:prstGeom prst="rect">
            <a:avLst/>
          </a:prstGeom>
          <a:ln w="12700">
            <a:miter lim="400000"/>
          </a:ln>
        </p:spPr>
      </p:pic>
      <p:sp>
        <p:nvSpPr>
          <p:cNvPr id="222" name="https://www.policymed.com/2014/10/icd-10-hhs-officially-delays-compliance-deadline-to-october-1-2015-stakeholders-advise-doctors-to-us.html"/>
          <p:cNvSpPr txBox="1"/>
          <p:nvPr/>
        </p:nvSpPr>
        <p:spPr>
          <a:xfrm>
            <a:off x="178315" y="6528935"/>
            <a:ext cx="11119967"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a:lvl1pPr>
          </a:lstStyle>
          <a:p>
            <a:r>
              <a:rPr sz="1450"/>
              <a:t>https://www.policymed.com/2014/10/icd-10-hhs-officially-delays-compliance-deadline-to-october-1-2015-stakeholders-advise-doctors-to-us.html</a:t>
            </a:r>
          </a:p>
        </p:txBody>
      </p:sp>
      <p:sp>
        <p:nvSpPr>
          <p:cNvPr id="223" name="Rounded Rectangle"/>
          <p:cNvSpPr/>
          <p:nvPr/>
        </p:nvSpPr>
        <p:spPr>
          <a:xfrm>
            <a:off x="2589262" y="1854884"/>
            <a:ext cx="7248773" cy="2376933"/>
          </a:xfrm>
          <a:prstGeom prst="roundRect">
            <a:avLst>
              <a:gd name="adj" fmla="val 400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24" name="Rounded Rectangle"/>
          <p:cNvSpPr/>
          <p:nvPr/>
        </p:nvSpPr>
        <p:spPr>
          <a:xfrm>
            <a:off x="2925939" y="1139829"/>
            <a:ext cx="6467123" cy="424142"/>
          </a:xfrm>
          <a:prstGeom prst="roundRect">
            <a:avLst>
              <a:gd name="adj" fmla="val 2245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2"/>
          <a:stretch>
            <a:fillRect/>
          </a:stretch>
        </p:blipFill>
        <p:spPr>
          <a:xfrm>
            <a:off x="1502077" y="-27378"/>
            <a:ext cx="9868536" cy="6513233"/>
          </a:xfrm>
          <a:prstGeom prst="rect">
            <a:avLst/>
          </a:prstGeom>
          <a:ln w="12700">
            <a:miter lim="400000"/>
          </a:ln>
        </p:spPr>
      </p:pic>
      <p:sp>
        <p:nvSpPr>
          <p:cNvPr id="227" name="https://www.americanmedicalcoding.com/new-z-codes-icd-10-v-codes-icd-9/"/>
          <p:cNvSpPr txBox="1"/>
          <p:nvPr/>
        </p:nvSpPr>
        <p:spPr>
          <a:xfrm>
            <a:off x="719099" y="6366371"/>
            <a:ext cx="369812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https://www.americanmedicalcoding.com/new-z-codes-icd-10-v-codes-icd-9/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https://www.cms.gov/Medicare/Coding/ICD10/2019-ICD-10-CM"/>
          <p:cNvSpPr txBox="1">
            <a:spLocks noGrp="1"/>
          </p:cNvSpPr>
          <p:nvPr>
            <p:ph type="body" idx="13"/>
          </p:nvPr>
        </p:nvSpPr>
        <p:spPr>
          <a:xfrm>
            <a:off x="921860" y="3091017"/>
            <a:ext cx="10100026" cy="3184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p>
            <a:r>
              <a:rPr u="sng">
                <a:hlinkClick r:id="rId2"/>
              </a:rPr>
              <a:t>https://www.cms.gov/Medicare/Coding/ICD10/2019-ICD-10-CM</a:t>
            </a:r>
            <a:r>
              <a:t> </a:t>
            </a:r>
          </a:p>
        </p:txBody>
      </p:sp>
      <p:sp>
        <p:nvSpPr>
          <p:cNvPr id="230" name="ICD - CMS"/>
          <p:cNvSpPr txBox="1">
            <a:spLocks noGrp="1"/>
          </p:cNvSpPr>
          <p:nvPr>
            <p:ph type="body" sz="half" idx="1"/>
          </p:nvPr>
        </p:nvSpPr>
        <p:spPr>
          <a:xfrm>
            <a:off x="876961" y="2122996"/>
            <a:ext cx="10438077" cy="644048"/>
          </a:xfrm>
          <a:prstGeom prst="rect">
            <a:avLst/>
          </a:prstGeom>
        </p:spPr>
        <p:txBody>
          <a:bodyPr>
            <a:normAutofit lnSpcReduction="10000"/>
          </a:bodyPr>
          <a:lstStyle/>
          <a:p>
            <a:r>
              <a:rPr dirty="0"/>
              <a:t>ICD - CMS </a:t>
            </a:r>
          </a:p>
        </p:txBody>
      </p:sp>
      <p:sp>
        <p:nvSpPr>
          <p:cNvPr id="231" name="Updated codes sets may be obtained free of charge at the following websites:…"/>
          <p:cNvSpPr txBox="1"/>
          <p:nvPr/>
        </p:nvSpPr>
        <p:spPr>
          <a:xfrm>
            <a:off x="972275" y="3550109"/>
            <a:ext cx="10767371" cy="1272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spcBef>
                <a:spcPts val="750"/>
              </a:spcBef>
              <a:defRPr sz="2580">
                <a:latin typeface="Arial"/>
                <a:ea typeface="Arial"/>
                <a:cs typeface="Arial"/>
                <a:sym typeface="Arial"/>
              </a:defRPr>
            </a:pPr>
            <a:r>
              <a:rPr sz="2400" dirty="0"/>
              <a:t>Updated </a:t>
            </a:r>
            <a:r>
              <a:rPr sz="2800" dirty="0"/>
              <a:t>codes</a:t>
            </a:r>
            <a:r>
              <a:rPr sz="2400" dirty="0"/>
              <a:t> sets may be obtained free of charge at the following websites:</a:t>
            </a: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ICD-10-CM: </a:t>
            </a:r>
            <a:r>
              <a:rPr sz="2400" dirty="0">
                <a:hlinkClick r:id="rId3"/>
              </a:rPr>
              <a:t>/Medicare/Coding/ICD10/2022-ICD-10-CM</a:t>
            </a:r>
            <a:endParaRPr sz="2400" dirty="0">
              <a:solidFill>
                <a:srgbClr val="000000"/>
              </a:solidFill>
            </a:endParaRP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ICD-10-PCS: </a:t>
            </a:r>
            <a:r>
              <a:rPr sz="2400" dirty="0">
                <a:hlinkClick r:id="rId4"/>
              </a:rPr>
              <a:t>/Medicare/Coding/ICD10/2022-ICD-10-PCS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CD-{X} CM versus ICD-{X} PCS"/>
          <p:cNvSpPr txBox="1">
            <a:spLocks noGrp="1"/>
          </p:cNvSpPr>
          <p:nvPr>
            <p:ph type="body" sz="half" idx="1"/>
          </p:nvPr>
        </p:nvSpPr>
        <p:spPr>
          <a:prstGeom prst="rect">
            <a:avLst/>
          </a:prstGeom>
        </p:spPr>
        <p:txBody>
          <a:bodyPr/>
          <a:lstStyle/>
          <a:p>
            <a:r>
              <a:rPr b="1">
                <a:solidFill>
                  <a:schemeClr val="accent3">
                    <a:hueOff val="914338"/>
                    <a:satOff val="31515"/>
                    <a:lumOff val="-30790"/>
                  </a:schemeClr>
                </a:solidFill>
                <a:latin typeface="+mn-lt"/>
                <a:ea typeface="+mn-ea"/>
                <a:cs typeface="+mn-cs"/>
                <a:sym typeface="Helvetica Neue"/>
              </a:rPr>
              <a:t>ICD-{X} CM</a:t>
            </a:r>
            <a:r>
              <a:rPr>
                <a:solidFill>
                  <a:schemeClr val="accent6">
                    <a:satOff val="-20754"/>
                    <a:lumOff val="-16738"/>
                  </a:schemeClr>
                </a:solidFill>
              </a:rPr>
              <a:t> </a:t>
            </a:r>
            <a:r>
              <a:t>versus</a:t>
            </a:r>
            <a:r>
              <a:rPr>
                <a:solidFill>
                  <a:schemeClr val="accent6">
                    <a:satOff val="-20754"/>
                    <a:lumOff val="-16738"/>
                  </a:schemeClr>
                </a:solidFill>
              </a:rPr>
              <a:t> </a:t>
            </a:r>
            <a:r>
              <a:rPr b="1">
                <a:solidFill>
                  <a:schemeClr val="accent6"/>
                </a:solidFill>
                <a:latin typeface="+mn-lt"/>
                <a:ea typeface="+mn-ea"/>
                <a:cs typeface="+mn-cs"/>
                <a:sym typeface="Helvetica Neue"/>
              </a:rPr>
              <a:t>ICD-{X} PCS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e ICD-10-PCS (International Classification of Diseases, Tenth Revision, Procedure Coding System) is a system used by physicians and other healthcare providers to assign codes to procedures associated with hospital utilization in the United States. ICD-"/>
          <p:cNvSpPr txBox="1"/>
          <p:nvPr/>
        </p:nvSpPr>
        <p:spPr>
          <a:xfrm>
            <a:off x="215150" y="1606087"/>
            <a:ext cx="11550583" cy="2744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ICD-10-PCS (International Classification of Diseases, Tenth Revision, </a:t>
            </a:r>
            <a:r>
              <a:rPr sz="2500" b="1">
                <a:solidFill>
                  <a:schemeClr val="accent3">
                    <a:hueOff val="914338"/>
                    <a:satOff val="31515"/>
                    <a:lumOff val="-30790"/>
                  </a:schemeClr>
                </a:solidFill>
              </a:rPr>
              <a:t>Procedure Coding System</a:t>
            </a:r>
            <a:r>
              <a:rPr sz="2500"/>
              <a:t>) is a system used by physicians and other healthcare providers to assign codes to procedures associated with hospital utilization in the United States. ICD-10-PCS codes will support data collection, payment and electronic health records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36" name="https://www.cms.gov/medicare/coding/icd10"/>
          <p:cNvSpPr txBox="1"/>
          <p:nvPr/>
        </p:nvSpPr>
        <p:spPr>
          <a:xfrm>
            <a:off x="245646" y="5164390"/>
            <a:ext cx="2236190"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2"/>
              </a:rPr>
              <a:t>https://www.cms.gov/medicare/coding/icd10</a:t>
            </a:r>
            <a:r>
              <a:rPr sz="90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stretch>
            <a:fillRect/>
          </a:stretch>
        </p:blipFill>
        <p:spPr>
          <a:xfrm>
            <a:off x="5276997" y="139895"/>
            <a:ext cx="6763889" cy="6196291"/>
          </a:xfrm>
          <a:prstGeom prst="rect">
            <a:avLst/>
          </a:prstGeom>
          <a:ln w="12700">
            <a:miter lim="400000"/>
          </a:ln>
        </p:spPr>
      </p:pic>
      <p:sp>
        <p:nvSpPr>
          <p:cNvPr id="239" name="https://www.hiacode.com/education/coding-tip-sneak-peek-at-fy2022-icd-10-pcs-procedure-additions-and-changes/"/>
          <p:cNvSpPr txBox="1"/>
          <p:nvPr/>
        </p:nvSpPr>
        <p:spPr>
          <a:xfrm>
            <a:off x="427196" y="6484111"/>
            <a:ext cx="9176615"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000"/>
            </a:lvl1pPr>
          </a:lstStyle>
          <a:p>
            <a:r>
              <a:rPr sz="1500"/>
              <a:t>https://www.hiacode.com/education/coding-tip-sneak-peek-at-fy2022-icd-10-pcs-procedure-additions-and-changes/</a:t>
            </a:r>
          </a:p>
        </p:txBody>
      </p:sp>
      <p:sp>
        <p:nvSpPr>
          <p:cNvPr id="240" name="ICD-10-PCS"/>
          <p:cNvSpPr txBox="1">
            <a:spLocks noGrp="1"/>
          </p:cNvSpPr>
          <p:nvPr>
            <p:ph type="title" idx="4294967295"/>
          </p:nvPr>
        </p:nvSpPr>
        <p:spPr>
          <a:xfrm>
            <a:off x="603250" y="2879303"/>
            <a:ext cx="10985500" cy="717475"/>
          </a:xfrm>
          <a:prstGeom prst="rect">
            <a:avLst/>
          </a:prstGeom>
        </p:spPr>
        <p:txBody>
          <a:bodyPr/>
          <a:lstStyle/>
          <a:p>
            <a:r>
              <a:t>ICD-10-PCS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srcRect t="56273" b="14381"/>
          <a:stretch>
            <a:fillRect/>
          </a:stretch>
        </p:blipFill>
        <p:spPr>
          <a:xfrm>
            <a:off x="163914" y="4849847"/>
            <a:ext cx="8320463" cy="1833133"/>
          </a:xfrm>
          <a:prstGeom prst="rect">
            <a:avLst/>
          </a:prstGeom>
          <a:ln w="12700">
            <a:miter lim="400000"/>
          </a:ln>
        </p:spPr>
      </p:pic>
      <p:pic>
        <p:nvPicPr>
          <p:cNvPr id="243" name="Image" descr="Image"/>
          <p:cNvPicPr>
            <a:picLocks noChangeAspect="1"/>
          </p:cNvPicPr>
          <p:nvPr/>
        </p:nvPicPr>
        <p:blipFill>
          <a:blip r:embed="rId3"/>
          <a:stretch>
            <a:fillRect/>
          </a:stretch>
        </p:blipFill>
        <p:spPr>
          <a:xfrm>
            <a:off x="1567774" y="394679"/>
            <a:ext cx="9056453" cy="3751960"/>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https://icd.codes/icd10pcs"/>
          <p:cNvSpPr txBox="1"/>
          <p:nvPr/>
        </p:nvSpPr>
        <p:spPr>
          <a:xfrm>
            <a:off x="218624" y="3172520"/>
            <a:ext cx="4301177"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hlinkClick r:id="rId2"/>
              </a:rPr>
              <a:t>https://icd.codes/icd10p</a:t>
            </a:r>
            <a:r>
              <a:rPr lang="en-US" sz="3000" dirty="0"/>
              <a:t> </a:t>
            </a:r>
            <a:r>
              <a:rPr sz="3000" dirty="0"/>
              <a:t>cs</a:t>
            </a:r>
          </a:p>
        </p:txBody>
      </p:sp>
      <p:pic>
        <p:nvPicPr>
          <p:cNvPr id="246" name="Screen Shot 2021-09-15 at 4.19.07 PM.png" descr="Screen Shot 2021-09-15 at 4.19.07 PM.png"/>
          <p:cNvPicPr>
            <a:picLocks noChangeAspect="1"/>
          </p:cNvPicPr>
          <p:nvPr/>
        </p:nvPicPr>
        <p:blipFill>
          <a:blip r:embed="rId3"/>
          <a:stretch>
            <a:fillRect/>
          </a:stretch>
        </p:blipFill>
        <p:spPr>
          <a:xfrm>
            <a:off x="4072798" y="379501"/>
            <a:ext cx="8048865" cy="6098999"/>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Updated codes sets may be obtained free of charge at the following websites:…"/>
          <p:cNvSpPr txBox="1"/>
          <p:nvPr/>
        </p:nvSpPr>
        <p:spPr>
          <a:xfrm>
            <a:off x="301986" y="2658250"/>
            <a:ext cx="11063926" cy="846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spcBef>
                <a:spcPts val="750"/>
              </a:spcBef>
              <a:defRPr sz="5000">
                <a:latin typeface="Arial"/>
                <a:ea typeface="Arial"/>
                <a:cs typeface="Arial"/>
                <a:sym typeface="Arial"/>
              </a:defRPr>
            </a:pPr>
            <a:r>
              <a:rPr sz="2500"/>
              <a:t>Updated codes sets may be obtained free of charge at the following websites:</a:t>
            </a:r>
          </a:p>
          <a:p>
            <a:pPr marL="228600" indent="-158750" defTabSz="228600">
              <a:spcBef>
                <a:spcPts val="200"/>
              </a:spcBef>
              <a:buClr>
                <a:srgbClr val="000000"/>
              </a:buClr>
              <a:buSzPct val="123000"/>
              <a:buFont typeface="Arial"/>
              <a:buChar char="•"/>
              <a:defRPr sz="5000" u="sng">
                <a:solidFill>
                  <a:srgbClr val="006699"/>
                </a:solidFill>
                <a:latin typeface="Arial"/>
                <a:ea typeface="Arial"/>
                <a:cs typeface="Arial"/>
                <a:sym typeface="Arial"/>
              </a:defRPr>
            </a:pPr>
            <a:r>
              <a:rPr sz="2500">
                <a:solidFill>
                  <a:srgbClr val="000000"/>
                </a:solidFill>
              </a:rPr>
              <a:t>2022 ICD-10-PCS: </a:t>
            </a:r>
            <a:r>
              <a:rPr sz="2500">
                <a:hlinkClick r:id="rId2"/>
              </a:rPr>
              <a:t>https://www.cms.gov/Medicare/Coding/ICD10</a:t>
            </a:r>
            <a:r>
              <a:rPr sz="2500">
                <a:solidFill>
                  <a:srgbClr val="000000"/>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B16D-04C9-30B3-7F9B-62D8D242F766}"/>
              </a:ext>
            </a:extLst>
          </p:cNvPr>
          <p:cNvSpPr>
            <a:spLocks noGrp="1"/>
          </p:cNvSpPr>
          <p:nvPr>
            <p:ph type="title"/>
          </p:nvPr>
        </p:nvSpPr>
        <p:spPr>
          <a:xfrm>
            <a:off x="838200" y="127619"/>
            <a:ext cx="10515600" cy="1325563"/>
          </a:xfrm>
        </p:spPr>
        <p:txBody>
          <a:bodyPr>
            <a:normAutofit fontScale="90000"/>
          </a:bodyPr>
          <a:lstStyle/>
          <a:p>
            <a:r>
              <a:rPr lang="en-US" dirty="0"/>
              <a:t>How we use data the data…types of HIS’ applications can be: descriptive to prescriptive </a:t>
            </a:r>
          </a:p>
        </p:txBody>
      </p:sp>
      <p:pic>
        <p:nvPicPr>
          <p:cNvPr id="11266" name="Picture 2" descr="Understanding the Analytics Maturity Model | by Milind Desai | Medium">
            <a:extLst>
              <a:ext uri="{FF2B5EF4-FFF2-40B4-BE49-F238E27FC236}">
                <a16:creationId xmlns:a16="http://schemas.microsoft.com/office/drawing/2014/main" id="{BA2785EB-3967-2F34-E35A-4954089CD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391"/>
            <a:ext cx="7527140" cy="4526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86981A-18FE-4DC5-4B08-5925690FE98D}"/>
              </a:ext>
            </a:extLst>
          </p:cNvPr>
          <p:cNvSpPr txBox="1"/>
          <p:nvPr/>
        </p:nvSpPr>
        <p:spPr>
          <a:xfrm>
            <a:off x="678709" y="6255369"/>
            <a:ext cx="11155878" cy="369332"/>
          </a:xfrm>
          <a:prstGeom prst="rect">
            <a:avLst/>
          </a:prstGeom>
          <a:noFill/>
        </p:spPr>
        <p:txBody>
          <a:bodyPr wrap="square">
            <a:spAutoFit/>
          </a:bodyPr>
          <a:lstStyle/>
          <a:p>
            <a:r>
              <a:rPr lang="en-US" dirty="0"/>
              <a:t>https://</a:t>
            </a:r>
            <a:r>
              <a:rPr lang="en-US" dirty="0" err="1"/>
              <a:t>medium.com</a:t>
            </a:r>
            <a:r>
              <a:rPr lang="en-US" dirty="0"/>
              <a:t>/@</a:t>
            </a:r>
            <a:r>
              <a:rPr lang="en-US" dirty="0" err="1"/>
              <a:t>milind.bapuji.desai</a:t>
            </a:r>
            <a:r>
              <a:rPr lang="en-US" dirty="0"/>
              <a:t>/understanding-the-analytics-maturity-model-84982836b107</a:t>
            </a:r>
          </a:p>
        </p:txBody>
      </p:sp>
    </p:spTree>
    <p:extLst>
      <p:ext uri="{BB962C8B-B14F-4D97-AF65-F5344CB8AC3E}">
        <p14:creationId xmlns:p14="http://schemas.microsoft.com/office/powerpoint/2010/main" val="2783282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PT versus HC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CPT</a:t>
            </a:r>
            <a:r>
              <a:t> versus</a:t>
            </a:r>
            <a:r>
              <a:rPr b="1">
                <a:latin typeface="+mn-lt"/>
                <a:ea typeface="+mn-ea"/>
                <a:cs typeface="+mn-cs"/>
                <a:sym typeface="Helvetica Neue"/>
              </a:rPr>
              <a:t> </a:t>
            </a:r>
            <a:r>
              <a:rPr b="1">
                <a:solidFill>
                  <a:schemeClr val="accent6">
                    <a:satOff val="-20754"/>
                    <a:lumOff val="-16738"/>
                  </a:schemeClr>
                </a:solidFill>
                <a:latin typeface="+mn-lt"/>
                <a:ea typeface="+mn-ea"/>
                <a:cs typeface="+mn-cs"/>
                <a:sym typeface="Helvetica Neue"/>
              </a:rPr>
              <a:t>HCPCS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PT {Current Procedural Terminology; AMA}…"/>
          <p:cNvSpPr txBox="1">
            <a:spLocks noGrp="1"/>
          </p:cNvSpPr>
          <p:nvPr>
            <p:ph type="title"/>
          </p:nvPr>
        </p:nvSpPr>
        <p:spPr>
          <a:xfrm>
            <a:off x="498297" y="2017833"/>
            <a:ext cx="10985501" cy="3054285"/>
          </a:xfrm>
          <a:prstGeom prst="rect">
            <a:avLst/>
          </a:prstGeom>
        </p:spPr>
        <p:txBody>
          <a:bodyPr>
            <a:noAutofit/>
          </a:bodyPr>
          <a:lstStyle/>
          <a:p>
            <a:pPr defTabSz="1109444">
              <a:defRPr sz="7735" spc="-154"/>
            </a:pPr>
            <a:r>
              <a:rPr sz="5400" dirty="0">
                <a:solidFill>
                  <a:schemeClr val="accent6"/>
                </a:solidFill>
              </a:rPr>
              <a:t>CPT</a:t>
            </a:r>
            <a:r>
              <a:rPr sz="5400" dirty="0"/>
              <a:t> </a:t>
            </a:r>
            <a:r>
              <a:rPr sz="5400" b="0" dirty="0"/>
              <a:t>{Current Procedural Terminology; AMA}</a:t>
            </a:r>
            <a:r>
              <a:rPr sz="5400" dirty="0"/>
              <a:t> </a:t>
            </a:r>
          </a:p>
          <a:p>
            <a:pPr defTabSz="1109444">
              <a:defRPr sz="7735" spc="-154"/>
            </a:pPr>
            <a:endParaRPr sz="5400" dirty="0"/>
          </a:p>
          <a:p>
            <a:pPr defTabSz="1109444">
              <a:defRPr sz="7735" spc="-154"/>
            </a:pPr>
            <a:r>
              <a:rPr sz="5400" b="1" i="1" dirty="0"/>
              <a:t>versus</a:t>
            </a:r>
            <a:r>
              <a:rPr sz="5400" dirty="0"/>
              <a:t> </a:t>
            </a:r>
          </a:p>
          <a:p>
            <a:pPr defTabSz="1109444">
              <a:defRPr sz="7735" spc="-154"/>
            </a:pPr>
            <a:endParaRPr sz="5400" dirty="0"/>
          </a:p>
          <a:p>
            <a:pPr defTabSz="1109444">
              <a:defRPr sz="7735" spc="-154"/>
            </a:pPr>
            <a:r>
              <a:rPr sz="5400" dirty="0">
                <a:solidFill>
                  <a:schemeClr val="accent2">
                    <a:hueOff val="-202083"/>
                    <a:satOff val="17755"/>
                    <a:lumOff val="-16089"/>
                  </a:schemeClr>
                </a:solidFill>
              </a:rPr>
              <a:t>HCPCS</a:t>
            </a:r>
            <a:r>
              <a:rPr sz="5400" dirty="0"/>
              <a:t> </a:t>
            </a:r>
            <a:r>
              <a:rPr sz="5400" b="0" dirty="0"/>
              <a:t>{Healthcare Common Procedural Coding System)</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PT is a code set to describe medical, surgical ,and diagnostic services; HCPCS are codes based on the CPT to provide standardized coding when healthcare is delivered.…"/>
          <p:cNvSpPr txBox="1"/>
          <p:nvPr/>
        </p:nvSpPr>
        <p:spPr>
          <a:xfrm>
            <a:off x="564324" y="1325861"/>
            <a:ext cx="10911415" cy="420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3000" b="1" dirty="0"/>
              <a:t>CPT</a:t>
            </a:r>
            <a:r>
              <a:rPr sz="3000" dirty="0"/>
              <a:t> is a code set to describe medical, surgical ,and diagnostic </a:t>
            </a:r>
            <a:r>
              <a:rPr sz="3000" b="1" i="1" u="sng" dirty="0">
                <a:solidFill>
                  <a:schemeClr val="accent6"/>
                </a:solidFill>
              </a:rPr>
              <a:t>services;</a:t>
            </a:r>
            <a:r>
              <a:rPr sz="3000" dirty="0"/>
              <a:t> HCPCS are codes based on the CPT to provide standardized coding when healthcare is delivered. </a:t>
            </a:r>
          </a:p>
          <a:p>
            <a:endParaRPr sz="3000" dirty="0"/>
          </a:p>
          <a:p>
            <a:r>
              <a:rPr sz="3000" dirty="0"/>
              <a:t>CPT is largely private, as the </a:t>
            </a:r>
            <a:r>
              <a:rPr sz="3000" b="1" dirty="0">
                <a:solidFill>
                  <a:schemeClr val="accent6"/>
                </a:solidFill>
              </a:rPr>
              <a:t>AMA has copyright ownership </a:t>
            </a:r>
            <a:r>
              <a:rPr sz="3000" dirty="0"/>
              <a:t>and does not wish to give the codes freely; according the Health Insurance Portability and Accountability Act of 1996, everyone must have access to HCPCS codes.</a:t>
            </a:r>
          </a:p>
          <a:p>
            <a:pPr defTabSz="228600">
              <a:defRPr sz="2100">
                <a:latin typeface="Georgia"/>
                <a:ea typeface="Georgia"/>
                <a:cs typeface="Georgia"/>
                <a:sym typeface="Georgia"/>
              </a:defRPr>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e AMA receives upwards of $70 million per anum from these fees alone…"/>
          <p:cNvSpPr txBox="1"/>
          <p:nvPr/>
        </p:nvSpPr>
        <p:spPr>
          <a:xfrm>
            <a:off x="736941" y="388835"/>
            <a:ext cx="10718119" cy="774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5200" b="1">
                <a:solidFill>
                  <a:schemeClr val="accent6">
                    <a:satOff val="-20754"/>
                    <a:lumOff val="-16738"/>
                  </a:schemeClr>
                </a:solidFill>
              </a:defRPr>
            </a:pPr>
            <a:r>
              <a:rPr sz="2600"/>
              <a:t>….the AMA receives upwards of $70 million per anum from these fees alone</a:t>
            </a:r>
          </a:p>
          <a:p>
            <a:pPr defTabSz="228600">
              <a:defRPr sz="2100">
                <a:latin typeface="Georgia"/>
                <a:ea typeface="Georgia"/>
                <a:cs typeface="Georgia"/>
                <a:sym typeface="Georgia"/>
              </a:defRPr>
            </a:pPr>
            <a:endParaRPr sz="1050"/>
          </a:p>
          <a:p>
            <a:pPr defTabSz="228600">
              <a:defRPr sz="2100" u="sng">
                <a:solidFill>
                  <a:srgbClr val="003399"/>
                </a:solidFill>
                <a:latin typeface="Georgia"/>
                <a:ea typeface="Georgia"/>
                <a:cs typeface="Georgia"/>
                <a:sym typeface="Georgia"/>
              </a:defRPr>
            </a:pPr>
            <a:r>
              <a:rPr sz="1050">
                <a:solidFill>
                  <a:srgbClr val="000000"/>
                </a:solidFill>
              </a:rPr>
              <a:t>Read more: </a:t>
            </a:r>
            <a:r>
              <a:rPr sz="1050">
                <a:hlinkClick r:id="rId2"/>
              </a:rPr>
              <a:t>Difference Between HCPCS and CPT | Difference Between</a:t>
            </a:r>
            <a:r>
              <a:rPr sz="1050">
                <a:solidFill>
                  <a:srgbClr val="000000"/>
                </a:solidFill>
              </a:rPr>
              <a:t> </a:t>
            </a:r>
            <a:r>
              <a:rPr sz="1050">
                <a:hlinkClick r:id="rId2"/>
              </a:rPr>
              <a:t>http://www.differencebetween.net/science/health/difference-between-hcpcs-and-cpt/#ixzz76XfXVRLa</a:t>
            </a:r>
          </a:p>
        </p:txBody>
      </p:sp>
      <p:pic>
        <p:nvPicPr>
          <p:cNvPr id="260" name="Screen Shot 2021-09-15 at 11.21.36 AM.png" descr="Screen Shot 2021-09-15 at 11.21.36 AM.png"/>
          <p:cNvPicPr>
            <a:picLocks noChangeAspect="1"/>
          </p:cNvPicPr>
          <p:nvPr/>
        </p:nvPicPr>
        <p:blipFill>
          <a:blip r:embed="rId3"/>
          <a:stretch>
            <a:fillRect/>
          </a:stretch>
        </p:blipFill>
        <p:spPr>
          <a:xfrm>
            <a:off x="1803400" y="1438448"/>
            <a:ext cx="8585200" cy="5187951"/>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PT codes"/>
          <p:cNvSpPr txBox="1">
            <a:spLocks noGrp="1"/>
          </p:cNvSpPr>
          <p:nvPr>
            <p:ph type="title"/>
          </p:nvPr>
        </p:nvSpPr>
        <p:spPr>
          <a:prstGeom prst="rect">
            <a:avLst/>
          </a:prstGeom>
        </p:spPr>
        <p:txBody>
          <a:bodyPr/>
          <a:lstStyle/>
          <a:p>
            <a:r>
              <a:t>CPT codes </a:t>
            </a:r>
          </a:p>
        </p:txBody>
      </p:sp>
      <p:sp>
        <p:nvSpPr>
          <p:cNvPr id="263" name="AMA"/>
          <p:cNvSpPr txBox="1">
            <a:spLocks noGrp="1"/>
          </p:cNvSpPr>
          <p:nvPr>
            <p:ph type="body" idx="13"/>
          </p:nvPr>
        </p:nvSpPr>
        <p:spPr>
          <a:xfrm>
            <a:off x="603250" y="1746495"/>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AMA</a:t>
            </a:r>
          </a:p>
        </p:txBody>
      </p:sp>
      <p:sp>
        <p:nvSpPr>
          <p:cNvPr id="264" name="https://www.ama-assn.org/practice-management/cpt"/>
          <p:cNvSpPr txBox="1"/>
          <p:nvPr/>
        </p:nvSpPr>
        <p:spPr>
          <a:xfrm>
            <a:off x="606054" y="2255648"/>
            <a:ext cx="9052991"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200" dirty="0"/>
              <a:t>https://</a:t>
            </a:r>
            <a:r>
              <a:rPr sz="3200" dirty="0" err="1"/>
              <a:t>www.ama-assn.org</a:t>
            </a:r>
            <a:r>
              <a:rPr sz="3200" dirty="0"/>
              <a:t>/practice-management/</a:t>
            </a:r>
            <a:r>
              <a:rPr sz="3200" dirty="0" err="1"/>
              <a:t>cpt</a:t>
            </a:r>
            <a:endParaRPr sz="3200" dirty="0"/>
          </a:p>
        </p:txBody>
      </p:sp>
      <p:sp>
        <p:nvSpPr>
          <p:cNvPr id="265" name="Evaluation &amp; Management Services (99202 – 99499)…"/>
          <p:cNvSpPr txBox="1"/>
          <p:nvPr/>
        </p:nvSpPr>
        <p:spPr>
          <a:xfrm>
            <a:off x="603250" y="3261050"/>
            <a:ext cx="10468597" cy="2475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Evaluation &amp; Management Services (99202 – 99499)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Anesthesia Services (01000 – 01999)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Surgery (10021 – 69990) – further broken into body area or system within this code range</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Radiology Services (70010 – 79999)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Pathology and Laboratory Services (80047 – 89398)</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Medical Services and Procedures (90281 – 99607)</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PT / HCPCS"/>
          <p:cNvSpPr txBox="1">
            <a:spLocks noGrp="1"/>
          </p:cNvSpPr>
          <p:nvPr>
            <p:ph type="title"/>
          </p:nvPr>
        </p:nvSpPr>
        <p:spPr>
          <a:prstGeom prst="rect">
            <a:avLst/>
          </a:prstGeom>
        </p:spPr>
        <p:txBody>
          <a:bodyPr/>
          <a:lstStyle/>
          <a:p>
            <a:r>
              <a:t>CPT / HCPCS </a:t>
            </a:r>
          </a:p>
        </p:txBody>
      </p:sp>
      <p:sp>
        <p:nvSpPr>
          <p:cNvPr id="268" name="Level 1: CPT - AMA’s CPT codes and are numeric;…"/>
          <p:cNvSpPr txBox="1">
            <a:spLocks noGrp="1"/>
          </p:cNvSpPr>
          <p:nvPr>
            <p:ph type="body" idx="1"/>
          </p:nvPr>
        </p:nvSpPr>
        <p:spPr>
          <a:xfrm>
            <a:off x="603250" y="2121805"/>
            <a:ext cx="10985500" cy="4128006"/>
          </a:xfrm>
          <a:prstGeom prst="rect">
            <a:avLst/>
          </a:prstGeom>
        </p:spPr>
        <p:txBody>
          <a:bodyPr>
            <a:normAutofit fontScale="55000" lnSpcReduction="20000"/>
          </a:bodyPr>
          <a:lstStyle/>
          <a:p>
            <a:pPr defTabSz="326073">
              <a:spcBef>
                <a:spcPts val="700"/>
              </a:spcBef>
              <a:defRPr sz="4345" spc="-43"/>
            </a:pPr>
            <a:r>
              <a:rPr b="1" dirty="0">
                <a:solidFill>
                  <a:schemeClr val="accent3">
                    <a:hueOff val="914338"/>
                    <a:satOff val="31515"/>
                    <a:lumOff val="-30790"/>
                  </a:schemeClr>
                </a:solidFill>
              </a:rPr>
              <a:t>Level 1</a:t>
            </a:r>
            <a:r>
              <a:rPr dirty="0"/>
              <a:t>: CPT - </a:t>
            </a:r>
            <a:r>
              <a:rPr b="1" dirty="0">
                <a:solidFill>
                  <a:schemeClr val="accent3">
                    <a:hueOff val="914338"/>
                    <a:satOff val="31515"/>
                    <a:lumOff val="-30790"/>
                  </a:schemeClr>
                </a:solidFill>
              </a:rPr>
              <a:t>AMA’s CPT</a:t>
            </a:r>
            <a:r>
              <a:rPr dirty="0"/>
              <a:t> codes and are numeric</a:t>
            </a:r>
            <a:r>
              <a:rPr lang="en-US" dirty="0"/>
              <a:t> (</a:t>
            </a:r>
            <a:r>
              <a:rPr lang="en-US" b="1" dirty="0"/>
              <a:t>mostly physician related – e.g., AMA</a:t>
            </a:r>
            <a:r>
              <a:rPr lang="en-US" dirty="0"/>
              <a:t>)</a:t>
            </a:r>
            <a:r>
              <a:rPr dirty="0"/>
              <a:t>; </a:t>
            </a:r>
          </a:p>
          <a:p>
            <a:pPr defTabSz="326073">
              <a:spcBef>
                <a:spcPts val="700"/>
              </a:spcBef>
              <a:defRPr sz="4345" spc="-43"/>
            </a:pPr>
            <a:endParaRPr dirty="0"/>
          </a:p>
          <a:p>
            <a:pPr defTabSz="326073">
              <a:spcBef>
                <a:spcPts val="700"/>
              </a:spcBef>
              <a:defRPr sz="4345" spc="-43"/>
            </a:pPr>
            <a:r>
              <a:rPr b="1" dirty="0">
                <a:solidFill>
                  <a:schemeClr val="accent6">
                    <a:satOff val="-20754"/>
                    <a:lumOff val="-16738"/>
                  </a:schemeClr>
                </a:solidFill>
              </a:rPr>
              <a:t>Level 2</a:t>
            </a:r>
            <a:r>
              <a:rPr dirty="0">
                <a:solidFill>
                  <a:schemeClr val="accent6">
                    <a:satOff val="-20754"/>
                    <a:lumOff val="-16738"/>
                  </a:schemeClr>
                </a:solidFill>
              </a:rPr>
              <a:t>:</a:t>
            </a:r>
            <a:r>
              <a:rPr dirty="0"/>
              <a:t> HCPCS (also known as modifiers) - (pronounced “hick-picks”)  - alphanumeric codes that include </a:t>
            </a:r>
            <a:r>
              <a:rPr b="1" dirty="0">
                <a:solidFill>
                  <a:schemeClr val="accent6">
                    <a:satOff val="-20754"/>
                    <a:lumOff val="-16738"/>
                  </a:schemeClr>
                </a:solidFill>
              </a:rPr>
              <a:t>non-physician products, supplies, and procedures not included in CPT</a:t>
            </a:r>
            <a:r>
              <a:rPr b="1" dirty="0"/>
              <a:t> </a:t>
            </a:r>
            <a:r>
              <a:rPr dirty="0"/>
              <a:t>(for instance, ambulance services and prosthetic devices)</a:t>
            </a:r>
          </a:p>
          <a:p>
            <a:pPr defTabSz="180594">
              <a:spcBef>
                <a:spcPts val="0"/>
              </a:spcBef>
              <a:defRPr sz="1659" spc="0">
                <a:latin typeface="Georgia"/>
                <a:ea typeface="Georgia"/>
                <a:cs typeface="Georgia"/>
                <a:sym typeface="Georgia"/>
              </a:defRPr>
            </a:pPr>
            <a:endParaRPr dirty="0"/>
          </a:p>
          <a:p>
            <a:pPr defTabSz="180594">
              <a:spcBef>
                <a:spcPts val="0"/>
              </a:spcBef>
              <a:defRPr sz="1659" spc="0">
                <a:latin typeface="Georgia"/>
                <a:ea typeface="Georgia"/>
                <a:cs typeface="Georgia"/>
                <a:sym typeface="Georgia"/>
              </a:defRPr>
            </a:pPr>
            <a:endParaRPr dirty="0"/>
          </a:p>
          <a:p>
            <a:pPr defTabSz="326073">
              <a:spcBef>
                <a:spcPts val="700"/>
              </a:spcBef>
              <a:defRPr sz="4345" spc="-43"/>
            </a:pPr>
            <a:r>
              <a:rPr b="1" dirty="0">
                <a:solidFill>
                  <a:schemeClr val="accent4">
                    <a:hueOff val="-1247790"/>
                    <a:lumOff val="-12326"/>
                  </a:schemeClr>
                </a:solidFill>
              </a:rPr>
              <a:t>Level 3: HCPCS </a:t>
            </a:r>
            <a:r>
              <a:rPr dirty="0"/>
              <a:t>- (also known as local codes) were </a:t>
            </a:r>
            <a:r>
              <a:rPr b="1" dirty="0">
                <a:solidFill>
                  <a:schemeClr val="accent4">
                    <a:hueOff val="-1247790"/>
                    <a:lumOff val="-12326"/>
                  </a:schemeClr>
                </a:solidFill>
              </a:rPr>
              <a:t>developed by the state Medicaid agencies, Medicare contractors, and private insurers to be used in specific jurisdictions for specific programs</a:t>
            </a:r>
            <a:r>
              <a:rPr dirty="0"/>
              <a:t>. These are still included in the HCPCS reference coding book. Some payers prefer that coders report the Level III codes in addition to the Level I and Level II code sets. However, these codes are not nationally recognized</a:t>
            </a:r>
          </a:p>
          <a:p>
            <a:pPr defTabSz="180594">
              <a:spcBef>
                <a:spcPts val="0"/>
              </a:spcBef>
              <a:defRPr sz="1659" spc="0">
                <a:latin typeface="Georgia"/>
                <a:ea typeface="Georgia"/>
                <a:cs typeface="Georgia"/>
                <a:sym typeface="Georgia"/>
              </a:defRPr>
            </a:pPr>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Screen Shot 2021-09-15 at 10.06.31 AM.png" descr="Screen Shot 2021-09-15 at 10.06.31 AM.png"/>
          <p:cNvPicPr>
            <a:picLocks noChangeAspect="1"/>
          </p:cNvPicPr>
          <p:nvPr/>
        </p:nvPicPr>
        <p:blipFill>
          <a:blip r:embed="rId2"/>
          <a:stretch>
            <a:fillRect/>
          </a:stretch>
        </p:blipFill>
        <p:spPr>
          <a:xfrm>
            <a:off x="3156260" y="0"/>
            <a:ext cx="5879481" cy="6858001"/>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https://www.aapc.com/resources/medical-coding/hcpcs.aspx"/>
          <p:cNvSpPr txBox="1"/>
          <p:nvPr/>
        </p:nvSpPr>
        <p:spPr>
          <a:xfrm>
            <a:off x="231055" y="114666"/>
            <a:ext cx="9120895"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dirty="0">
                <a:hlinkClick r:id="rId2"/>
              </a:rPr>
              <a:t>https://www.aapc.com/resources/medical-coding/hcpcs.aspx</a:t>
            </a:r>
            <a:r>
              <a:rPr sz="2800" dirty="0"/>
              <a:t> </a:t>
            </a:r>
          </a:p>
        </p:txBody>
      </p:sp>
      <p:pic>
        <p:nvPicPr>
          <p:cNvPr id="273" name="Screen Shot 2021-09-15 at 10.07.58 AM.png" descr="Screen Shot 2021-09-15 at 10.07.58 AM.png"/>
          <p:cNvPicPr>
            <a:picLocks noChangeAspect="1"/>
          </p:cNvPicPr>
          <p:nvPr/>
        </p:nvPicPr>
        <p:blipFill>
          <a:blip r:embed="rId3"/>
          <a:stretch>
            <a:fillRect/>
          </a:stretch>
        </p:blipFill>
        <p:spPr>
          <a:xfrm>
            <a:off x="1949450" y="702095"/>
            <a:ext cx="8293100" cy="5835651"/>
          </a:xfrm>
          <a:prstGeom prst="rect">
            <a:avLst/>
          </a:prstGeom>
          <a:ln w="12700">
            <a:miter lim="400000"/>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Screen Shot 2021-09-15 at 10.09.00 AM.png" descr="Screen Shot 2021-09-15 at 10.09.00 AM.png"/>
          <p:cNvPicPr>
            <a:picLocks noChangeAspect="1"/>
          </p:cNvPicPr>
          <p:nvPr/>
        </p:nvPicPr>
        <p:blipFill>
          <a:blip r:embed="rId2"/>
          <a:stretch>
            <a:fillRect/>
          </a:stretch>
        </p:blipFill>
        <p:spPr>
          <a:xfrm>
            <a:off x="162363" y="2036046"/>
            <a:ext cx="11867274" cy="3277629"/>
          </a:xfrm>
          <a:prstGeom prst="rect">
            <a:avLst/>
          </a:prstGeom>
          <a:ln w="12700">
            <a:miter lim="400000"/>
          </a:ln>
        </p:spPr>
      </p:pic>
      <p:sp>
        <p:nvSpPr>
          <p:cNvPr id="276" name="ICD / CPT / HCPCS"/>
          <p:cNvSpPr txBox="1">
            <a:spLocks noGrp="1"/>
          </p:cNvSpPr>
          <p:nvPr>
            <p:ph type="title" idx="4294967295"/>
          </p:nvPr>
        </p:nvSpPr>
        <p:spPr>
          <a:xfrm>
            <a:off x="357390" y="362185"/>
            <a:ext cx="10985501" cy="717551"/>
          </a:xfrm>
          <a:prstGeom prst="rect">
            <a:avLst/>
          </a:prstGeom>
        </p:spPr>
        <p:txBody>
          <a:bodyPr/>
          <a:lstStyle/>
          <a:p>
            <a:r>
              <a:t>ICD / CPT / HCPCS</a:t>
            </a:r>
          </a:p>
        </p:txBody>
      </p:sp>
      <p:sp>
        <p:nvSpPr>
          <p:cNvPr id="277" name="https://www.aapc.com/resources/medical-coding/hcpcs.aspx"/>
          <p:cNvSpPr txBox="1"/>
          <p:nvPr/>
        </p:nvSpPr>
        <p:spPr>
          <a:xfrm>
            <a:off x="124348" y="6377159"/>
            <a:ext cx="2946319"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https://www.aapc.com/resources/medical-coding/hcpcs.aspx</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nowMed-CT"/>
          <p:cNvSpPr txBox="1">
            <a:spLocks noGrp="1"/>
          </p:cNvSpPr>
          <p:nvPr>
            <p:ph type="title"/>
          </p:nvPr>
        </p:nvSpPr>
        <p:spPr>
          <a:xfrm>
            <a:off x="445821" y="2927423"/>
            <a:ext cx="10985501" cy="717551"/>
          </a:xfrm>
          <a:prstGeom prst="rect">
            <a:avLst/>
          </a:prstGeom>
        </p:spPr>
        <p:txBody>
          <a:bodyPr/>
          <a:lstStyle/>
          <a:p>
            <a:r>
              <a:t>snowMed-CT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4 Stages of Healthcare Analytics Continuum">
            <a:extLst>
              <a:ext uri="{FF2B5EF4-FFF2-40B4-BE49-F238E27FC236}">
                <a16:creationId xmlns:a16="http://schemas.microsoft.com/office/drawing/2014/main" id="{D53EB340-A0B9-395F-2AD6-783278958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296"/>
            <a:ext cx="5768259" cy="3853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9F86D6-C600-7C5E-3FB6-4C731152B2BE}"/>
              </a:ext>
            </a:extLst>
          </p:cNvPr>
          <p:cNvSpPr txBox="1"/>
          <p:nvPr/>
        </p:nvSpPr>
        <p:spPr>
          <a:xfrm>
            <a:off x="382484" y="5998435"/>
            <a:ext cx="11427031" cy="276999"/>
          </a:xfrm>
          <a:prstGeom prst="rect">
            <a:avLst/>
          </a:prstGeom>
          <a:noFill/>
        </p:spPr>
        <p:txBody>
          <a:bodyPr wrap="square">
            <a:spAutoFit/>
          </a:bodyPr>
          <a:lstStyle/>
          <a:p>
            <a:r>
              <a:rPr lang="en-US" sz="1200" dirty="0">
                <a:hlinkClick r:id="rId3"/>
              </a:rPr>
              <a:t>https://www.aha.org/center/market-insights/leveraging-data/maturity-framework-data-driven-health-care-organizations</a:t>
            </a:r>
            <a:r>
              <a:rPr lang="en-US" sz="1200" dirty="0"/>
              <a:t> </a:t>
            </a:r>
          </a:p>
        </p:txBody>
      </p:sp>
      <p:sp>
        <p:nvSpPr>
          <p:cNvPr id="7" name="TextBox 6">
            <a:extLst>
              <a:ext uri="{FF2B5EF4-FFF2-40B4-BE49-F238E27FC236}">
                <a16:creationId xmlns:a16="http://schemas.microsoft.com/office/drawing/2014/main" id="{A21D693E-CF8C-48CB-4D9E-C51F887ABA24}"/>
              </a:ext>
            </a:extLst>
          </p:cNvPr>
          <p:cNvSpPr txBox="1"/>
          <p:nvPr/>
        </p:nvSpPr>
        <p:spPr>
          <a:xfrm>
            <a:off x="382484" y="6275434"/>
            <a:ext cx="9954491" cy="276999"/>
          </a:xfrm>
          <a:prstGeom prst="rect">
            <a:avLst/>
          </a:prstGeom>
          <a:noFill/>
        </p:spPr>
        <p:txBody>
          <a:bodyPr wrap="square">
            <a:spAutoFit/>
          </a:bodyPr>
          <a:lstStyle/>
          <a:p>
            <a:r>
              <a:rPr lang="en-US" sz="1200" dirty="0">
                <a:hlinkClick r:id="rId4"/>
              </a:rPr>
              <a:t>https://www.aha.org/system/files/media/file/2021/01/MI_Leveraging_Data_Maturity_Framework.pdf</a:t>
            </a:r>
            <a:r>
              <a:rPr lang="en-US" sz="1200" dirty="0"/>
              <a:t> </a:t>
            </a:r>
          </a:p>
        </p:txBody>
      </p:sp>
      <p:pic>
        <p:nvPicPr>
          <p:cNvPr id="9" name="Picture 8" descr="A screen shot of a phone&#10;&#10;Description automatically generated">
            <a:extLst>
              <a:ext uri="{FF2B5EF4-FFF2-40B4-BE49-F238E27FC236}">
                <a16:creationId xmlns:a16="http://schemas.microsoft.com/office/drawing/2014/main" id="{2E69712C-C090-4155-B274-D10635E0C8B5}"/>
              </a:ext>
            </a:extLst>
          </p:cNvPr>
          <p:cNvPicPr>
            <a:picLocks noChangeAspect="1"/>
          </p:cNvPicPr>
          <p:nvPr/>
        </p:nvPicPr>
        <p:blipFill>
          <a:blip r:embed="rId5"/>
          <a:stretch>
            <a:fillRect/>
          </a:stretch>
        </p:blipFill>
        <p:spPr>
          <a:xfrm>
            <a:off x="9007355" y="718415"/>
            <a:ext cx="1026570" cy="3853585"/>
          </a:xfrm>
          <a:prstGeom prst="rect">
            <a:avLst/>
          </a:prstGeom>
        </p:spPr>
      </p:pic>
      <p:pic>
        <p:nvPicPr>
          <p:cNvPr id="11" name="Picture 10" descr="A group of blue people&#10;&#10;Description automatically generated">
            <a:extLst>
              <a:ext uri="{FF2B5EF4-FFF2-40B4-BE49-F238E27FC236}">
                <a16:creationId xmlns:a16="http://schemas.microsoft.com/office/drawing/2014/main" id="{3BD59CFE-2D65-6967-A890-6FEED7E69087}"/>
              </a:ext>
            </a:extLst>
          </p:cNvPr>
          <p:cNvPicPr>
            <a:picLocks noChangeAspect="1"/>
          </p:cNvPicPr>
          <p:nvPr/>
        </p:nvPicPr>
        <p:blipFill>
          <a:blip r:embed="rId6"/>
          <a:stretch>
            <a:fillRect/>
          </a:stretch>
        </p:blipFill>
        <p:spPr>
          <a:xfrm>
            <a:off x="10033925" y="718415"/>
            <a:ext cx="1052071" cy="5986284"/>
          </a:xfrm>
          <a:prstGeom prst="rect">
            <a:avLst/>
          </a:prstGeom>
        </p:spPr>
      </p:pic>
      <p:sp>
        <p:nvSpPr>
          <p:cNvPr id="12" name="TextBox 11">
            <a:extLst>
              <a:ext uri="{FF2B5EF4-FFF2-40B4-BE49-F238E27FC236}">
                <a16:creationId xmlns:a16="http://schemas.microsoft.com/office/drawing/2014/main" id="{B77923C9-87E1-1F4E-E8D1-7B26801BD54C}"/>
              </a:ext>
            </a:extLst>
          </p:cNvPr>
          <p:cNvSpPr txBox="1"/>
          <p:nvPr/>
        </p:nvSpPr>
        <p:spPr>
          <a:xfrm>
            <a:off x="6058500" y="3096815"/>
            <a:ext cx="2658613" cy="523220"/>
          </a:xfrm>
          <a:prstGeom prst="rect">
            <a:avLst/>
          </a:prstGeom>
          <a:noFill/>
        </p:spPr>
        <p:txBody>
          <a:bodyPr wrap="none" rtlCol="0">
            <a:spAutoFit/>
          </a:bodyPr>
          <a:lstStyle/>
          <a:p>
            <a:r>
              <a:rPr lang="en-US" sz="2800" b="1" dirty="0">
                <a:solidFill>
                  <a:srgbClr val="FF0000"/>
                </a:solidFill>
                <a:highlight>
                  <a:srgbClr val="FFFF00"/>
                </a:highlight>
              </a:rPr>
              <a:t>General VS AHA:</a:t>
            </a:r>
          </a:p>
        </p:txBody>
      </p:sp>
    </p:spTree>
    <p:extLst>
      <p:ext uri="{BB962C8B-B14F-4D97-AF65-F5344CB8AC3E}">
        <p14:creationId xmlns:p14="http://schemas.microsoft.com/office/powerpoint/2010/main" val="26066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ttps://www.snomed.org/snomed-ct/five-step-briefing"/>
          <p:cNvSpPr txBox="1"/>
          <p:nvPr/>
        </p:nvSpPr>
        <p:spPr>
          <a:xfrm>
            <a:off x="344936" y="158920"/>
            <a:ext cx="11530336"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4000"/>
              <a:t>https://www.snomed.org/snomed-ct/five-step-briefing</a:t>
            </a:r>
          </a:p>
        </p:txBody>
      </p:sp>
      <p:sp>
        <p:nvSpPr>
          <p:cNvPr id="282" name="SNOMED CT (Systematized Nomenclature of Medicine -- Clinical Terms)"/>
          <p:cNvSpPr txBox="1"/>
          <p:nvPr/>
        </p:nvSpPr>
        <p:spPr>
          <a:xfrm>
            <a:off x="350702" y="978498"/>
            <a:ext cx="8773427" cy="994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ts val="9200"/>
              </a:lnSpc>
              <a:spcBef>
                <a:spcPts val="0"/>
              </a:spcBef>
              <a:defRPr sz="4000" b="1">
                <a:solidFill>
                  <a:srgbClr val="323232"/>
                </a:solidFill>
                <a:latin typeface="Arial"/>
                <a:ea typeface="Arial"/>
                <a:cs typeface="Arial"/>
                <a:sym typeface="Arial"/>
              </a:defRPr>
            </a:lvl1pPr>
          </a:lstStyle>
          <a:p>
            <a:r>
              <a:rPr sz="2000"/>
              <a:t>SNOMED CT (Systematized Nomenclature of Medicine -- Clinical Terms)</a:t>
            </a:r>
          </a:p>
        </p:txBody>
      </p:sp>
      <p:pic>
        <p:nvPicPr>
          <p:cNvPr id="283" name="Screen Shot 2021-09-15 at 10.18.04 AM.png" descr="Screen Shot 2021-09-15 at 10.18.04 AM.png"/>
          <p:cNvPicPr>
            <a:picLocks noChangeAspect="1"/>
          </p:cNvPicPr>
          <p:nvPr/>
        </p:nvPicPr>
        <p:blipFill>
          <a:blip r:embed="rId2"/>
          <a:stretch>
            <a:fillRect/>
          </a:stretch>
        </p:blipFill>
        <p:spPr>
          <a:xfrm>
            <a:off x="272131" y="1685721"/>
            <a:ext cx="10100518" cy="5055973"/>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Screen Shot 2021-09-15 at 10.25.27 AM.png" descr="Screen Shot 2021-09-15 at 10.25.27 AM.png"/>
          <p:cNvPicPr>
            <a:picLocks noChangeAspect="1"/>
          </p:cNvPicPr>
          <p:nvPr/>
        </p:nvPicPr>
        <p:blipFill>
          <a:blip r:embed="rId2"/>
          <a:stretch>
            <a:fillRect/>
          </a:stretch>
        </p:blipFill>
        <p:spPr>
          <a:xfrm>
            <a:off x="3743051" y="96501"/>
            <a:ext cx="4457261" cy="6664998"/>
          </a:xfrm>
          <a:prstGeom prst="rect">
            <a:avLst/>
          </a:prstGeom>
          <a:ln w="12700">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Screen Shot 2021-09-15 at 10.26.12 AM.png" descr="Screen Shot 2021-09-15 at 10.26.12 AM.png"/>
          <p:cNvPicPr>
            <a:picLocks noChangeAspect="1"/>
          </p:cNvPicPr>
          <p:nvPr/>
        </p:nvPicPr>
        <p:blipFill>
          <a:blip r:embed="rId2"/>
          <a:stretch>
            <a:fillRect/>
          </a:stretch>
        </p:blipFill>
        <p:spPr>
          <a:xfrm>
            <a:off x="1016189" y="-29417"/>
            <a:ext cx="4526568" cy="6916833"/>
          </a:xfrm>
          <a:prstGeom prst="rect">
            <a:avLst/>
          </a:prstGeom>
          <a:ln w="12700">
            <a:miter lim="400000"/>
          </a:ln>
        </p:spPr>
      </p:pic>
      <p:pic>
        <p:nvPicPr>
          <p:cNvPr id="288" name="Screen Shot 2021-09-15 at 10.26.31 AM.png" descr="Screen Shot 2021-09-15 at 10.26.31 AM.png"/>
          <p:cNvPicPr>
            <a:picLocks noChangeAspect="1"/>
          </p:cNvPicPr>
          <p:nvPr/>
        </p:nvPicPr>
        <p:blipFill>
          <a:blip r:embed="rId3"/>
          <a:stretch>
            <a:fillRect/>
          </a:stretch>
        </p:blipFill>
        <p:spPr>
          <a:xfrm>
            <a:off x="6492913" y="0"/>
            <a:ext cx="4526568" cy="6858001"/>
          </a:xfrm>
          <a:prstGeom prst="rect">
            <a:avLst/>
          </a:prstGeom>
          <a:ln w="12700">
            <a:miter lim="400000"/>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https://browser.ihtsdotools.org/"/>
          <p:cNvSpPr txBox="1"/>
          <p:nvPr/>
        </p:nvSpPr>
        <p:spPr>
          <a:xfrm>
            <a:off x="262176" y="984381"/>
            <a:ext cx="536916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6000" b="1"/>
            </a:pPr>
            <a:r>
              <a:rPr sz="3000" u="sng" dirty="0">
                <a:hlinkClick r:id="rId2"/>
              </a:rPr>
              <a:t>https://browser.ihtsdotools.org/</a:t>
            </a:r>
            <a:r>
              <a:rPr sz="3000" dirty="0"/>
              <a:t> </a:t>
            </a:r>
          </a:p>
        </p:txBody>
      </p:sp>
      <p:sp>
        <p:nvSpPr>
          <p:cNvPr id="291" name="Unified Medical Language System® (UMLS®)"/>
          <p:cNvSpPr txBox="1"/>
          <p:nvPr/>
        </p:nvSpPr>
        <p:spPr>
          <a:xfrm>
            <a:off x="227138" y="124914"/>
            <a:ext cx="5889241" cy="530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ts val="4050"/>
              </a:lnSpc>
              <a:spcBef>
                <a:spcPts val="300"/>
              </a:spcBef>
              <a:defRPr sz="5000" b="1">
                <a:solidFill>
                  <a:srgbClr val="0017FF"/>
                </a:solidFill>
              </a:defRPr>
            </a:pPr>
            <a:r>
              <a:rPr sz="2500"/>
              <a:t>Unified Medical Language System® (UMLS®)</a:t>
            </a:r>
          </a:p>
        </p:txBody>
      </p:sp>
      <p:sp>
        <p:nvSpPr>
          <p:cNvPr id="292" name="https://www.nlm.nih.gov/research/umls/index.html"/>
          <p:cNvSpPr txBox="1"/>
          <p:nvPr/>
        </p:nvSpPr>
        <p:spPr>
          <a:xfrm>
            <a:off x="226363" y="685933"/>
            <a:ext cx="251511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https://www.nlm.nih.gov/research/umls/index.html</a:t>
            </a:r>
          </a:p>
        </p:txBody>
      </p:sp>
      <p:pic>
        <p:nvPicPr>
          <p:cNvPr id="293" name="Screen Shot 2021-09-15 at 4.30.13 PM.png" descr="Screen Shot 2021-09-15 at 4.30.13 PM.png"/>
          <p:cNvPicPr>
            <a:picLocks noChangeAspect="1"/>
          </p:cNvPicPr>
          <p:nvPr/>
        </p:nvPicPr>
        <p:blipFill>
          <a:blip r:embed="rId3"/>
          <a:stretch>
            <a:fillRect/>
          </a:stretch>
        </p:blipFill>
        <p:spPr>
          <a:xfrm>
            <a:off x="867505" y="1674643"/>
            <a:ext cx="10261601" cy="3949701"/>
          </a:xfrm>
          <a:prstGeom prst="rect">
            <a:avLst/>
          </a:prstGeom>
          <a:ln w="12700">
            <a:miter lim="400000"/>
          </a:ln>
        </p:spPr>
      </p:pic>
      <p:sp>
        <p:nvSpPr>
          <p:cNvPr id="294" name="UK edition: https://snomedbrowser.com/"/>
          <p:cNvSpPr txBox="1"/>
          <p:nvPr/>
        </p:nvSpPr>
        <p:spPr>
          <a:xfrm>
            <a:off x="336772" y="6426278"/>
            <a:ext cx="201978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b="1"/>
              <a:t>UK edition: </a:t>
            </a:r>
            <a:r>
              <a:rPr sz="900"/>
              <a:t>https://snomedbrowser.com/</a:t>
            </a:r>
          </a:p>
        </p:txBody>
      </p:sp>
      <p:sp>
        <p:nvSpPr>
          <p:cNvPr id="295" name="https://uts.nlm.nih.gov/uts/umls/home"/>
          <p:cNvSpPr txBox="1"/>
          <p:nvPr/>
        </p:nvSpPr>
        <p:spPr>
          <a:xfrm>
            <a:off x="6528295" y="1145963"/>
            <a:ext cx="19220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https://uts.nlm.nih.gov/uts/umls/home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laims Flow: CMS related"/>
          <p:cNvSpPr txBox="1">
            <a:spLocks noGrp="1"/>
          </p:cNvSpPr>
          <p:nvPr>
            <p:ph type="title"/>
          </p:nvPr>
        </p:nvSpPr>
        <p:spPr>
          <a:prstGeom prst="rect">
            <a:avLst/>
          </a:prstGeom>
        </p:spPr>
        <p:txBody>
          <a:bodyPr/>
          <a:lstStyle/>
          <a:p>
            <a:r>
              <a:rPr b="1">
                <a:latin typeface="+mn-lt"/>
                <a:ea typeface="+mn-ea"/>
                <a:cs typeface="+mn-cs"/>
                <a:sym typeface="Helvetica Neue"/>
              </a:rPr>
              <a:t>Claims Flow</a:t>
            </a:r>
            <a:r>
              <a:t>: CMS related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0"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1"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02"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03"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04" name="Major Diagnostic Category (1-25)"/>
          <p:cNvSpPr txBox="1"/>
          <p:nvPr/>
        </p:nvSpPr>
        <p:spPr>
          <a:xfrm>
            <a:off x="5491211" y="997943"/>
            <a:ext cx="5153394" cy="410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05"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06" name="APR-DRG…"/>
          <p:cNvSpPr txBox="1"/>
          <p:nvPr/>
        </p:nvSpPr>
        <p:spPr>
          <a:xfrm>
            <a:off x="6016550" y="5511315"/>
            <a:ext cx="514564" cy="46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900"/>
              <a:t>APR-DRG</a:t>
            </a:r>
          </a:p>
          <a:p>
            <a:pPr>
              <a:defRPr b="1"/>
            </a:pPr>
            <a:r>
              <a:rPr sz="900"/>
              <a:t>CMS-DRG</a:t>
            </a:r>
          </a:p>
          <a:p>
            <a:pPr>
              <a:defRPr b="1"/>
            </a:pPr>
            <a:r>
              <a:rPr sz="900">
                <a:solidFill>
                  <a:schemeClr val="accent6"/>
                </a:solidFill>
              </a:rPr>
              <a:t>MS-DRG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21-09-15 at 10.18.04 AM.png" descr="Screen Shot 2021-09-15 at 10.18.04 AM.png"/>
          <p:cNvPicPr>
            <a:picLocks noChangeAspect="1"/>
          </p:cNvPicPr>
          <p:nvPr/>
        </p:nvPicPr>
        <p:blipFill>
          <a:blip r:embed="rId2"/>
          <a:srcRect r="56144" b="39622"/>
          <a:stretch>
            <a:fillRect/>
          </a:stretch>
        </p:blipFill>
        <p:spPr>
          <a:xfrm>
            <a:off x="3881140" y="288721"/>
            <a:ext cx="4429626" cy="3052646"/>
          </a:xfrm>
          <a:prstGeom prst="rect">
            <a:avLst/>
          </a:prstGeom>
          <a:ln w="25400">
            <a:solidFill>
              <a:srgbClr val="000000"/>
            </a:solidFill>
            <a:miter lim="400000"/>
          </a:ln>
        </p:spPr>
      </p:pic>
      <p:sp>
        <p:nvSpPr>
          <p:cNvPr id="309" name="DRGs: Diagnosis-related groups [US]"/>
          <p:cNvSpPr txBox="1">
            <a:spLocks noGrp="1"/>
          </p:cNvSpPr>
          <p:nvPr>
            <p:ph type="title" idx="4294967295"/>
          </p:nvPr>
        </p:nvSpPr>
        <p:spPr>
          <a:xfrm>
            <a:off x="169175" y="4237772"/>
            <a:ext cx="11853556"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pPr algn="ctr"/>
            <a:r>
              <a:rPr dirty="0"/>
              <a:t>DRGs: Diagnosis-related groups [US]</a:t>
            </a:r>
          </a:p>
        </p:txBody>
      </p:sp>
      <p:sp>
        <p:nvSpPr>
          <p:cNvPr id="310" name="HRGs: Healthcare-resource groups [NHS]"/>
          <p:cNvSpPr txBox="1"/>
          <p:nvPr/>
        </p:nvSpPr>
        <p:spPr>
          <a:xfrm>
            <a:off x="1325252" y="5872672"/>
            <a:ext cx="10985501" cy="717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defTabSz="2316421">
              <a:lnSpc>
                <a:spcPct val="80000"/>
              </a:lnSpc>
              <a:spcBef>
                <a:spcPts val="0"/>
              </a:spcBef>
              <a:defRPr sz="8740" b="1" spc="-174">
                <a:solidFill>
                  <a:schemeClr val="accent6">
                    <a:satOff val="-20754"/>
                    <a:lumOff val="-16738"/>
                  </a:schemeClr>
                </a:solidFill>
              </a:defRPr>
            </a:lvl1pPr>
          </a:lstStyle>
          <a:p>
            <a:r>
              <a:rPr sz="4370" dirty="0"/>
              <a:t>HRGs: Healthcare-resource groups [NHS]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HRGs"/>
          <p:cNvSpPr txBox="1">
            <a:spLocks noGrp="1"/>
          </p:cNvSpPr>
          <p:nvPr>
            <p:ph type="title"/>
          </p:nvPr>
        </p:nvSpPr>
        <p:spPr>
          <a:prstGeom prst="rect">
            <a:avLst/>
          </a:prstGeom>
        </p:spPr>
        <p:txBody>
          <a:bodyPr/>
          <a:lstStyle/>
          <a:p>
            <a:r>
              <a:t>HRGs</a:t>
            </a:r>
          </a:p>
        </p:txBody>
      </p:sp>
      <p:sp>
        <p:nvSpPr>
          <p:cNvPr id="313" name="Owned/managed by the NHS"/>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Owned/managed by the NHS </a:t>
            </a:r>
          </a:p>
        </p:txBody>
      </p:sp>
      <p:sp>
        <p:nvSpPr>
          <p:cNvPr id="314" name="https://data.standards.nhs.uk/published-standards/healthcare-resource-groups"/>
          <p:cNvSpPr txBox="1"/>
          <p:nvPr/>
        </p:nvSpPr>
        <p:spPr>
          <a:xfrm>
            <a:off x="634773" y="2538268"/>
            <a:ext cx="9994146"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hlinkClick r:id="rId2"/>
              </a:rPr>
              <a:t>https://data.standards.nhs.uk/published-standards/healthcare-resource-groups</a:t>
            </a:r>
            <a:r>
              <a:rPr lang="en-US" sz="2400" dirty="0"/>
              <a:t> </a:t>
            </a:r>
            <a:endParaRPr sz="2400" dirty="0"/>
          </a:p>
        </p:txBody>
      </p:sp>
      <p:pic>
        <p:nvPicPr>
          <p:cNvPr id="315" name="Screenshot 2023-04-18 at 10.32.35 AM.png" descr="Screenshot 2023-04-18 at 10.32.35 AM.png"/>
          <p:cNvPicPr>
            <a:picLocks noChangeAspect="1"/>
          </p:cNvPicPr>
          <p:nvPr/>
        </p:nvPicPr>
        <p:blipFill>
          <a:blip r:embed="rId3"/>
          <a:stretch>
            <a:fillRect/>
          </a:stretch>
        </p:blipFill>
        <p:spPr>
          <a:xfrm>
            <a:off x="5012816" y="872820"/>
            <a:ext cx="6515101" cy="1562101"/>
          </a:xfrm>
          <a:prstGeom prst="rect">
            <a:avLst/>
          </a:prstGeom>
          <a:ln w="12700">
            <a:miter lim="400000"/>
          </a:ln>
        </p:spPr>
      </p:pic>
      <p:sp>
        <p:nvSpPr>
          <p:cNvPr id="316" name="The objective of using HRGs is to ensure that NHS organisations use a common standard to report activity.…"/>
          <p:cNvSpPr txBox="1"/>
          <p:nvPr/>
        </p:nvSpPr>
        <p:spPr>
          <a:xfrm>
            <a:off x="634773" y="3059668"/>
            <a:ext cx="11266714" cy="337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marL="190500" indent="-190500" defTabSz="228600">
              <a:buSzPct val="123000"/>
              <a:buChar char="•"/>
              <a:defRPr sz="4000">
                <a:solidFill>
                  <a:srgbClr val="3F525F"/>
                </a:solidFill>
                <a:latin typeface="Arial"/>
                <a:ea typeface="Arial"/>
                <a:cs typeface="Arial"/>
                <a:sym typeface="Arial"/>
              </a:defRPr>
            </a:pPr>
            <a:r>
              <a:rPr sz="2400" dirty="0"/>
              <a:t>The objective of using HRGs is to ensure that NHS </a:t>
            </a:r>
            <a:r>
              <a:rPr sz="2400" dirty="0" err="1"/>
              <a:t>organisations</a:t>
            </a:r>
            <a:r>
              <a:rPr sz="2400" dirty="0"/>
              <a:t> use a common standard to report activity.</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are currently used as a means of determining fair and equitable reimbursement for care services delivered by providers</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offer </a:t>
            </a:r>
            <a:r>
              <a:rPr sz="2400" dirty="0" err="1"/>
              <a:t>organisations</a:t>
            </a:r>
            <a:r>
              <a:rPr sz="2400" dirty="0"/>
              <a:t> the ability to understand their own activity in terms of the types of patients they care for, and the treatments they undertake. In addition they allow external comparative and benchmarking activity to take place.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DRGs: Diagnosis-related groups"/>
          <p:cNvSpPr txBox="1">
            <a:spLocks noGrp="1"/>
          </p:cNvSpPr>
          <p:nvPr>
            <p:ph type="title"/>
          </p:nvPr>
        </p:nvSpPr>
        <p:spPr>
          <a:xfrm>
            <a:off x="371436" y="691284"/>
            <a:ext cx="10985501" cy="717551"/>
          </a:xfrm>
          <a:prstGeom prst="rect">
            <a:avLst/>
          </a:prstGeom>
        </p:spPr>
        <p:txBody>
          <a:bodyPr>
            <a:noAutofit/>
          </a:bodyPr>
          <a:lstStyle>
            <a:lvl1pPr defTabSz="2316421">
              <a:defRPr sz="8740" spc="-174">
                <a:solidFill>
                  <a:schemeClr val="accent6">
                    <a:satOff val="-20754"/>
                    <a:lumOff val="-16738"/>
                  </a:schemeClr>
                </a:solidFill>
              </a:defRPr>
            </a:lvl1pPr>
          </a:lstStyle>
          <a:p>
            <a:r>
              <a:rPr sz="6600" dirty="0"/>
              <a:t>DRGs: Diagnosis-related groups</a:t>
            </a:r>
          </a:p>
        </p:txBody>
      </p:sp>
      <p:sp>
        <p:nvSpPr>
          <p:cNvPr id="319" name="Today there is no universal DRG system.…"/>
          <p:cNvSpPr txBox="1"/>
          <p:nvPr/>
        </p:nvSpPr>
        <p:spPr>
          <a:xfrm>
            <a:off x="417140" y="1830638"/>
            <a:ext cx="10190482"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4000">
                <a:solidFill>
                  <a:srgbClr val="666666"/>
                </a:solidFill>
                <a:latin typeface="Times Roman"/>
                <a:ea typeface="Times Roman"/>
                <a:cs typeface="Times Roman"/>
                <a:sym typeface="Times Roman"/>
              </a:defRPr>
            </a:pPr>
            <a:r>
              <a:rPr sz="2000" dirty="0"/>
              <a:t>Today there is no universal DRG system.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Each organization – healthcare service provider or insurance company – can create its own DRGs.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The most prominent being known as </a:t>
            </a:r>
            <a:r>
              <a:rPr sz="2000" b="1" dirty="0"/>
              <a:t>MS</a:t>
            </a:r>
            <a:r>
              <a:rPr sz="2000" dirty="0"/>
              <a:t>-</a:t>
            </a:r>
            <a:r>
              <a:rPr sz="2000" b="1" dirty="0"/>
              <a:t>DRG (</a:t>
            </a:r>
            <a:r>
              <a:rPr sz="2000" b="1" dirty="0" err="1"/>
              <a:t>medicare</a:t>
            </a:r>
            <a:r>
              <a:rPr sz="2000" b="1" dirty="0"/>
              <a:t> DRG)</a:t>
            </a:r>
            <a:r>
              <a:rPr sz="2000" dirty="0"/>
              <a:t>.</a:t>
            </a:r>
          </a:p>
        </p:txBody>
      </p:sp>
      <p:sp>
        <p:nvSpPr>
          <p:cNvPr id="320"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17140" y="4086882"/>
            <a:ext cx="11546260" cy="2498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defTabSz="457200">
              <a:lnSpc>
                <a:spcPct val="100000"/>
              </a:lnSpc>
              <a:spcBef>
                <a:spcPts val="0"/>
              </a:spcBef>
              <a:defRPr sz="5300" i="1">
                <a:solidFill>
                  <a:srgbClr val="666666"/>
                </a:solidFill>
                <a:latin typeface="Times Roman"/>
                <a:ea typeface="Times Roman"/>
                <a:cs typeface="Times Roman"/>
                <a:sym typeface="Times Roman"/>
              </a:defRPr>
            </a:lvl1pPr>
          </a:lstStyle>
          <a:p>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 subset of codes within these initial 25 then identifies if the medical procedure is surgical or not.</a:t>
            </a:r>
          </a:p>
        </p:txBody>
      </p:sp>
      <p:sp>
        <p:nvSpPr>
          <p:cNvPr id="321" name="Medicare Severity Diagnosis Related Groups"/>
          <p:cNvSpPr txBox="1"/>
          <p:nvPr/>
        </p:nvSpPr>
        <p:spPr>
          <a:xfrm>
            <a:off x="4114521" y="3420817"/>
            <a:ext cx="3050515" cy="220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1700" b="1">
                <a:solidFill>
                  <a:schemeClr val="accent6"/>
                </a:solidFill>
                <a:latin typeface="Arial"/>
                <a:ea typeface="Arial"/>
                <a:cs typeface="Arial"/>
                <a:sym typeface="Arial"/>
              </a:defRPr>
            </a:lvl1pPr>
          </a:lstStyle>
          <a:p>
            <a:r>
              <a:rPr sz="1100" dirty="0"/>
              <a:t>Medicare Severity Diagnosis Related Groups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MS-DRG"/>
          <p:cNvSpPr txBox="1">
            <a:spLocks noGrp="1"/>
          </p:cNvSpPr>
          <p:nvPr>
            <p:ph type="title"/>
          </p:nvPr>
        </p:nvSpPr>
        <p:spPr>
          <a:xfrm>
            <a:off x="382575" y="1106920"/>
            <a:ext cx="10985501"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r>
              <a:rPr dirty="0"/>
              <a:t>MS-DRG</a:t>
            </a:r>
          </a:p>
        </p:txBody>
      </p:sp>
      <p:sp>
        <p:nvSpPr>
          <p:cNvPr id="324"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77762" y="2308590"/>
            <a:ext cx="8617154" cy="3721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5300" i="1">
                <a:solidFill>
                  <a:srgbClr val="666666"/>
                </a:solidFill>
                <a:latin typeface="Times Roman"/>
                <a:ea typeface="Times Roman"/>
                <a:cs typeface="Times Roman"/>
                <a:sym typeface="Times Roman"/>
              </a:defRPr>
            </a:pPr>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t>
            </a:r>
          </a:p>
          <a:p>
            <a:pPr defTabSz="228600">
              <a:defRPr sz="5300" i="1">
                <a:solidFill>
                  <a:srgbClr val="666666"/>
                </a:solidFill>
                <a:latin typeface="Times Roman"/>
                <a:ea typeface="Times Roman"/>
                <a:cs typeface="Times Roman"/>
                <a:sym typeface="Times Roman"/>
              </a:defRPr>
            </a:pPr>
            <a:endParaRPr sz="2650" dirty="0"/>
          </a:p>
          <a:p>
            <a:pPr defTabSz="228600">
              <a:defRPr sz="5300" i="1">
                <a:solidFill>
                  <a:srgbClr val="666666"/>
                </a:solidFill>
                <a:latin typeface="Times Roman"/>
                <a:ea typeface="Times Roman"/>
                <a:cs typeface="Times Roman"/>
                <a:sym typeface="Times Roman"/>
              </a:defRPr>
            </a:pPr>
            <a:r>
              <a:rPr sz="2650" dirty="0"/>
              <a:t>A subset of codes within these initial 25 then identifies if the medical procedure is surgical or not.</a:t>
            </a:r>
          </a:p>
        </p:txBody>
      </p:sp>
      <p:sp>
        <p:nvSpPr>
          <p:cNvPr id="325" name="Medicare Severity Diagnosis Related Groups"/>
          <p:cNvSpPr txBox="1"/>
          <p:nvPr/>
        </p:nvSpPr>
        <p:spPr>
          <a:xfrm>
            <a:off x="382575" y="373100"/>
            <a:ext cx="4837863" cy="32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defTabSz="457200">
              <a:lnSpc>
                <a:spcPct val="100000"/>
              </a:lnSpc>
              <a:spcBef>
                <a:spcPts val="0"/>
              </a:spcBef>
              <a:defRPr sz="3500" b="1">
                <a:solidFill>
                  <a:schemeClr val="accent6"/>
                </a:solidFill>
                <a:latin typeface="Arial"/>
                <a:ea typeface="Arial"/>
                <a:cs typeface="Arial"/>
                <a:sym typeface="Arial"/>
              </a:defRPr>
            </a:lvl1pPr>
          </a:lstStyle>
          <a:p>
            <a:r>
              <a:rPr sz="1750"/>
              <a:t>Medicare Severity Diagnosis Related Groups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EE51-1A33-B085-52C6-2AED1EE6A9B3}"/>
              </a:ext>
            </a:extLst>
          </p:cNvPr>
          <p:cNvSpPr>
            <a:spLocks noGrp="1"/>
          </p:cNvSpPr>
          <p:nvPr>
            <p:ph type="title"/>
          </p:nvPr>
        </p:nvSpPr>
        <p:spPr/>
        <p:txBody>
          <a:bodyPr/>
          <a:lstStyle/>
          <a:p>
            <a:r>
              <a:rPr lang="en-US" dirty="0"/>
              <a:t>Structured, Unstructured, Semi </a:t>
            </a:r>
          </a:p>
        </p:txBody>
      </p:sp>
      <p:pic>
        <p:nvPicPr>
          <p:cNvPr id="4100" name="Picture 4" descr="Different data types: structured, semi‐structured, and unstructured.... |  Download Scientific Diagram">
            <a:extLst>
              <a:ext uri="{FF2B5EF4-FFF2-40B4-BE49-F238E27FC236}">
                <a16:creationId xmlns:a16="http://schemas.microsoft.com/office/drawing/2014/main" id="{A8B59E03-3830-2D40-B5D5-0E44AC6F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5EE955-C252-1C5F-72C6-F025741052EC}"/>
              </a:ext>
            </a:extLst>
          </p:cNvPr>
          <p:cNvSpPr txBox="1"/>
          <p:nvPr/>
        </p:nvSpPr>
        <p:spPr>
          <a:xfrm>
            <a:off x="187036" y="6492875"/>
            <a:ext cx="10049493" cy="261610"/>
          </a:xfrm>
          <a:prstGeom prst="rect">
            <a:avLst/>
          </a:prstGeom>
          <a:noFill/>
        </p:spPr>
        <p:txBody>
          <a:bodyPr wrap="square">
            <a:spAutoFit/>
          </a:bodyPr>
          <a:lstStyle/>
          <a:p>
            <a:r>
              <a:rPr lang="en-US" sz="1100" dirty="0"/>
              <a:t>https://</a:t>
            </a:r>
            <a:r>
              <a:rPr lang="en-US" sz="1100" dirty="0" err="1"/>
              <a:t>www.researchgate.net</a:t>
            </a:r>
            <a:r>
              <a:rPr lang="en-US" sz="1100" dirty="0"/>
              <a:t>/figure/Different-data-types-structured-semi-structured-and-unstructured-Structured-data-is_fig4_368672613</a:t>
            </a:r>
          </a:p>
        </p:txBody>
      </p:sp>
    </p:spTree>
    <p:extLst>
      <p:ext uri="{BB962C8B-B14F-4D97-AF65-F5344CB8AC3E}">
        <p14:creationId xmlns:p14="http://schemas.microsoft.com/office/powerpoint/2010/main" val="309854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Diagnosis Related Group {DRG}"/>
          <p:cNvSpPr txBox="1">
            <a:spLocks noGrp="1"/>
          </p:cNvSpPr>
          <p:nvPr>
            <p:ph type="title" idx="4294967295"/>
          </p:nvPr>
        </p:nvSpPr>
        <p:spPr>
          <a:xfrm>
            <a:off x="328930" y="547097"/>
            <a:ext cx="10985501" cy="717551"/>
          </a:xfrm>
          <a:prstGeom prst="rect">
            <a:avLst/>
          </a:prstGeom>
        </p:spPr>
        <p:txBody>
          <a:bodyPr/>
          <a:lstStyle/>
          <a:p>
            <a:r>
              <a:t>Diagnosis Related Group {DRG}</a:t>
            </a:r>
          </a:p>
        </p:txBody>
      </p:sp>
      <p:sp>
        <p:nvSpPr>
          <p:cNvPr id="328" name="https://www.hcup-us.ahrq.gov/db/nation/nis/APS-DRGsV20DefinitionsManual.pdf"/>
          <p:cNvSpPr txBox="1"/>
          <p:nvPr/>
        </p:nvSpPr>
        <p:spPr>
          <a:xfrm>
            <a:off x="207629" y="5110519"/>
            <a:ext cx="871802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000" dirty="0">
                <a:hlinkClick r:id="rId2"/>
              </a:rPr>
              <a:t>https://www.hcup-us.ahrq.gov/db/nation/nis/APS-DRGsV20DefinitionsManual.pdf</a:t>
            </a:r>
            <a:r>
              <a:rPr lang="en-US" sz="2000" dirty="0"/>
              <a:t> </a:t>
            </a:r>
            <a:endParaRPr sz="2000" dirty="0"/>
          </a:p>
        </p:txBody>
      </p:sp>
      <p:sp>
        <p:nvSpPr>
          <p:cNvPr id="329" name="All Patient Severity adjusted DRG (APS-DRG)"/>
          <p:cNvSpPr txBox="1"/>
          <p:nvPr/>
        </p:nvSpPr>
        <p:spPr>
          <a:xfrm>
            <a:off x="212979" y="4786291"/>
            <a:ext cx="475091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000" dirty="0"/>
              <a:t>All Patient Severity adjusted DRG (APS-DRG)</a:t>
            </a:r>
          </a:p>
        </p:txBody>
      </p:sp>
      <p:sp>
        <p:nvSpPr>
          <p:cNvPr id="330" name="Medicare Severity DRG (CMS-DRG &amp; MS-DRG)"/>
          <p:cNvSpPr txBox="1"/>
          <p:nvPr/>
        </p:nvSpPr>
        <p:spPr>
          <a:xfrm>
            <a:off x="174900" y="1662843"/>
            <a:ext cx="5921099"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b="1"/>
            </a:pPr>
            <a:r>
              <a:rPr sz="2000" dirty="0"/>
              <a:t>Medicare Severity DRG (CMS-DRG &amp; </a:t>
            </a:r>
            <a:r>
              <a:rPr sz="2000" dirty="0">
                <a:solidFill>
                  <a:schemeClr val="accent6"/>
                </a:solidFill>
              </a:rPr>
              <a:t>MS-DRG</a:t>
            </a:r>
            <a:r>
              <a:rPr sz="2000" dirty="0"/>
              <a:t>)</a:t>
            </a:r>
          </a:p>
        </p:txBody>
      </p:sp>
      <p:sp>
        <p:nvSpPr>
          <p:cNvPr id="331" name="All Patient Refined DRGs (APR-DRG)"/>
          <p:cNvSpPr txBox="1"/>
          <p:nvPr/>
        </p:nvSpPr>
        <p:spPr>
          <a:xfrm>
            <a:off x="173264" y="3160029"/>
            <a:ext cx="5435710"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defRPr b="1"/>
            </a:pPr>
            <a:r>
              <a:rPr sz="2000" dirty="0"/>
              <a:t>All Patient Refined DRGs (</a:t>
            </a:r>
            <a:r>
              <a:rPr sz="2000" dirty="0">
                <a:solidFill>
                  <a:schemeClr val="accent2">
                    <a:hueOff val="192982"/>
                    <a:satOff val="17755"/>
                    <a:lumOff val="-28483"/>
                  </a:schemeClr>
                </a:solidFill>
              </a:rPr>
              <a:t>APR-DRG</a:t>
            </a:r>
            <a:r>
              <a:rPr sz="2000" dirty="0"/>
              <a:t>)</a:t>
            </a:r>
          </a:p>
        </p:txBody>
      </p:sp>
      <p:sp>
        <p:nvSpPr>
          <p:cNvPr id="332" name="https://www.hcup-us.ahrq.gov/db/nation/nis/APR-DRGsV20MethodologyOverviewandBibliography.pdf"/>
          <p:cNvSpPr txBox="1"/>
          <p:nvPr/>
        </p:nvSpPr>
        <p:spPr>
          <a:xfrm>
            <a:off x="173264" y="3515587"/>
            <a:ext cx="12192001"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4000"/>
            </a:pPr>
            <a:r>
              <a:rPr sz="2000" u="sng">
                <a:hlinkClick r:id="rId3"/>
              </a:rPr>
              <a:t>https://www.hcup-us.ahrq.gov/db/nation/nis/APR-DRGsV20MethodologyOverviewandBibliography.pdf</a:t>
            </a:r>
            <a:r>
              <a:rPr sz="2000"/>
              <a:t> </a:t>
            </a:r>
          </a:p>
        </p:txBody>
      </p:sp>
      <p:sp>
        <p:nvSpPr>
          <p:cNvPr id="333" name="https://www.bcbst.com/providers/webinar/APRDRG.pdf"/>
          <p:cNvSpPr txBox="1"/>
          <p:nvPr/>
        </p:nvSpPr>
        <p:spPr>
          <a:xfrm>
            <a:off x="190472" y="3947722"/>
            <a:ext cx="593290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lvl1pPr>
          </a:lstStyle>
          <a:p>
            <a:r>
              <a:rPr sz="2000" dirty="0">
                <a:hlinkClick r:id="rId4"/>
              </a:rPr>
              <a:t>https://www.bcbst.com/providers/webinar/APRDRG.pdf</a:t>
            </a:r>
            <a:r>
              <a:rPr lang="en-US" sz="2000" dirty="0"/>
              <a:t> </a:t>
            </a:r>
            <a:endParaRPr sz="2000" dirty="0"/>
          </a:p>
        </p:txBody>
      </p:sp>
      <p:sp>
        <p:nvSpPr>
          <p:cNvPr id="334" name="https://www.cms.gov/Medicare/Medicare-Fee-for-Service-Payment/AcuteInpatientPPS/MS-DRG-Classifications-and-Software"/>
          <p:cNvSpPr txBox="1"/>
          <p:nvPr/>
        </p:nvSpPr>
        <p:spPr>
          <a:xfrm>
            <a:off x="190472" y="2025131"/>
            <a:ext cx="11449597"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3000"/>
            </a:lvl1pPr>
          </a:lstStyle>
          <a:p>
            <a:r>
              <a:rPr sz="2400" dirty="0">
                <a:hlinkClick r:id="rId5"/>
              </a:rPr>
              <a:t>https://www.cms.gov/Medicare/Medicare-Fee-for-Service-Payment/AcuteInpatientPPS/MS-DRG-Classifications-and-Software</a:t>
            </a:r>
            <a:r>
              <a:rPr lang="en-US" sz="2400" dirty="0"/>
              <a:t> </a:t>
            </a:r>
            <a:endParaRPr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DRGs"/>
          <p:cNvSpPr txBox="1">
            <a:spLocks noGrp="1"/>
          </p:cNvSpPr>
          <p:nvPr>
            <p:ph type="title"/>
          </p:nvPr>
        </p:nvSpPr>
        <p:spPr>
          <a:xfrm>
            <a:off x="371436" y="224517"/>
            <a:ext cx="10985501" cy="717551"/>
          </a:xfrm>
          <a:prstGeom prst="rect">
            <a:avLst/>
          </a:prstGeom>
        </p:spPr>
        <p:txBody>
          <a:bodyPr/>
          <a:lstStyle/>
          <a:p>
            <a:r>
              <a:t>DRGs</a:t>
            </a:r>
          </a:p>
        </p:txBody>
      </p:sp>
      <p:sp>
        <p:nvSpPr>
          <p:cNvPr id="337" name="https://data.cms.gov/provider-summary-by-type-of-service/medicare-inpatient-hospitals/medicare-inpatient-hospitals-by-provider-and-service"/>
          <p:cNvSpPr txBox="1"/>
          <p:nvPr/>
        </p:nvSpPr>
        <p:spPr>
          <a:xfrm>
            <a:off x="426936" y="2841211"/>
            <a:ext cx="10930002"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2000" dirty="0">
                <a:hlinkClick r:id="rId2"/>
              </a:rPr>
              <a:t>https://data.cms.gov/provider-summary-by-type-of-service/medicare-inpatient-hospitals/medicare-inpatient-hospitals-by-provider-and-service</a:t>
            </a:r>
            <a:r>
              <a:rPr lang="en-US" sz="2000" dirty="0"/>
              <a:t> </a:t>
            </a:r>
            <a:endParaRPr sz="2000" dirty="0"/>
          </a:p>
        </p:txBody>
      </p:sp>
      <p:sp>
        <p:nvSpPr>
          <p:cNvPr id="338" name="https://www.cms.gov/Medicare/Medicare-Fee-for-Service-Payment/AcuteInpatientPPS/MS-DRG-Classifications-and-Software"/>
          <p:cNvSpPr txBox="1"/>
          <p:nvPr/>
        </p:nvSpPr>
        <p:spPr>
          <a:xfrm>
            <a:off x="422003" y="4433216"/>
            <a:ext cx="11347994"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2000" dirty="0">
                <a:hlinkClick r:id="rId3"/>
              </a:rPr>
              <a:t>https://www.cms.gov/Medicare/Medicare-Fee-for-Service-Payment/AcuteInpatientPPS/MS-DRG-Classifications-and-Software</a:t>
            </a:r>
            <a:r>
              <a:rPr lang="en-US" sz="2000" dirty="0"/>
              <a:t> </a:t>
            </a:r>
            <a:endParaRPr sz="2000" dirty="0"/>
          </a:p>
        </p:txBody>
      </p:sp>
      <p:sp>
        <p:nvSpPr>
          <p:cNvPr id="339" name="Interesting example dataset:"/>
          <p:cNvSpPr txBox="1"/>
          <p:nvPr/>
        </p:nvSpPr>
        <p:spPr>
          <a:xfrm>
            <a:off x="425684" y="2133486"/>
            <a:ext cx="4681923"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3000"/>
              <a:t>Interesting example dataset: </a:t>
            </a:r>
          </a:p>
        </p:txBody>
      </p:sp>
      <p:sp>
        <p:nvSpPr>
          <p:cNvPr id="340" name="Current DRGs:"/>
          <p:cNvSpPr txBox="1"/>
          <p:nvPr/>
        </p:nvSpPr>
        <p:spPr>
          <a:xfrm>
            <a:off x="425684" y="3879517"/>
            <a:ext cx="2307042"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b="1"/>
            </a:lvl1pPr>
          </a:lstStyle>
          <a:p>
            <a:r>
              <a:rPr sz="3000"/>
              <a:t>Current DRGs: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MDS: Major Diagnostic Categories"/>
          <p:cNvSpPr txBox="1">
            <a:spLocks noGrp="1"/>
          </p:cNvSpPr>
          <p:nvPr>
            <p:ph type="title"/>
          </p:nvPr>
        </p:nvSpPr>
        <p:spPr>
          <a:prstGeom prst="rect">
            <a:avLst/>
          </a:prstGeom>
        </p:spPr>
        <p:txBody>
          <a:bodyPr/>
          <a:lstStyle/>
          <a:p>
            <a:r>
              <a:t>MDS: Major Diagnostic Categories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stretch>
            <a:fillRect/>
          </a:stretch>
        </p:blipFill>
        <p:spPr>
          <a:xfrm>
            <a:off x="0" y="2117578"/>
            <a:ext cx="12192000" cy="2622844"/>
          </a:xfrm>
          <a:prstGeom prst="rect">
            <a:avLst/>
          </a:prstGeom>
          <a:ln w="12700">
            <a:miter lim="400000"/>
          </a:ln>
        </p:spPr>
      </p:pic>
      <p:sp>
        <p:nvSpPr>
          <p:cNvPr id="345" name="MDC / Major Diagnostic Category"/>
          <p:cNvSpPr txBox="1">
            <a:spLocks noGrp="1"/>
          </p:cNvSpPr>
          <p:nvPr>
            <p:ph type="title" idx="4294967295"/>
          </p:nvPr>
        </p:nvSpPr>
        <p:spPr>
          <a:xfrm>
            <a:off x="477883" y="199539"/>
            <a:ext cx="8495317" cy="717551"/>
          </a:xfrm>
          <a:prstGeom prst="rect">
            <a:avLst/>
          </a:prstGeom>
        </p:spPr>
        <p:txBody>
          <a:bodyPr/>
          <a:lstStyle/>
          <a:p>
            <a:r>
              <a:t>MDC / </a:t>
            </a:r>
            <a:r>
              <a:rPr>
                <a:solidFill>
                  <a:schemeClr val="accent6"/>
                </a:solidFill>
              </a:rPr>
              <a:t>Major Diagnostic Category</a:t>
            </a:r>
          </a:p>
        </p:txBody>
      </p:sp>
      <p:sp>
        <p:nvSpPr>
          <p:cNvPr id="346" name="Arrow"/>
          <p:cNvSpPr/>
          <p:nvPr/>
        </p:nvSpPr>
        <p:spPr>
          <a:xfrm rot="10829926">
            <a:off x="960725" y="1420682"/>
            <a:ext cx="1582978"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MS links with MDC"/>
          <p:cNvSpPr txBox="1"/>
          <p:nvPr/>
        </p:nvSpPr>
        <p:spPr>
          <a:xfrm>
            <a:off x="1991207" y="1113438"/>
            <a:ext cx="298120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a:t>MS links with MDC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https://resdac.org/cms-data/variables/major-diagnostic-category-mdc-code"/>
          <p:cNvSpPr txBox="1"/>
          <p:nvPr/>
        </p:nvSpPr>
        <p:spPr>
          <a:xfrm>
            <a:off x="249000" y="5716680"/>
            <a:ext cx="7960577"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000" dirty="0"/>
              <a:t>https://</a:t>
            </a:r>
            <a:r>
              <a:rPr sz="2000" dirty="0" err="1"/>
              <a:t>resdac.org</a:t>
            </a:r>
            <a:r>
              <a:rPr sz="2000" dirty="0"/>
              <a:t>/</a:t>
            </a:r>
            <a:r>
              <a:rPr sz="2000" dirty="0" err="1"/>
              <a:t>cms</a:t>
            </a:r>
            <a:r>
              <a:rPr sz="2000" dirty="0"/>
              <a:t>-data/variables/major-diagnostic-category-mdc-code</a:t>
            </a:r>
          </a:p>
        </p:txBody>
      </p:sp>
      <p:sp>
        <p:nvSpPr>
          <p:cNvPr id="350" name="https://resdac.org/sites/datadocumentation.resdac.org/files/Major%20Diagnostic%20Category.txt"/>
          <p:cNvSpPr txBox="1"/>
          <p:nvPr/>
        </p:nvSpPr>
        <p:spPr>
          <a:xfrm>
            <a:off x="247751" y="6077979"/>
            <a:ext cx="1145495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a:lvl1pPr>
          </a:lstStyle>
          <a:p>
            <a:r>
              <a:rPr sz="2000"/>
              <a:t>https://resdac.org/sites/datadocumentation.resdac.org/files/Major%20Diagnostic%20Category.txt</a:t>
            </a:r>
          </a:p>
        </p:txBody>
      </p:sp>
      <p:sp>
        <p:nvSpPr>
          <p:cNvPr id="351" name="Major Diagnostic Category (MDC) Code…"/>
          <p:cNvSpPr txBox="1"/>
          <p:nvPr/>
        </p:nvSpPr>
        <p:spPr>
          <a:xfrm>
            <a:off x="298503" y="1029952"/>
            <a:ext cx="7899598" cy="4514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latin typeface="Courier"/>
                <a:ea typeface="Courier"/>
                <a:cs typeface="Courier"/>
                <a:sym typeface="Courier"/>
              </a:defRPr>
            </a:pPr>
            <a:r>
              <a:rPr sz="1000" dirty="0"/>
              <a:t>Major Diagnostic Category (MDC) Code</a:t>
            </a:r>
          </a:p>
          <a:p>
            <a:pPr defTabSz="228600">
              <a:defRPr sz="2000">
                <a:latin typeface="Courier"/>
                <a:ea typeface="Courier"/>
                <a:cs typeface="Courier"/>
                <a:sym typeface="Courier"/>
              </a:defRPr>
            </a:pPr>
            <a:r>
              <a:rPr sz="1000" dirty="0"/>
              <a:t>T-MSIS Analytic Files (TAF) Claims Research Identifiable Files (RIFs), CCW Codebook, V1, November 2019</a:t>
            </a:r>
          </a:p>
          <a:p>
            <a:pPr defTabSz="228600">
              <a:defRPr sz="2000">
                <a:latin typeface="Courier"/>
                <a:ea typeface="Courier"/>
                <a:cs typeface="Courier"/>
                <a:sym typeface="Courier"/>
              </a:defRPr>
            </a:pPr>
            <a:r>
              <a:rPr sz="1000" dirty="0"/>
              <a:t>000 = Ungroupable </a:t>
            </a:r>
          </a:p>
          <a:p>
            <a:pPr defTabSz="228600">
              <a:defRPr sz="2000">
                <a:latin typeface="Courier"/>
                <a:ea typeface="Courier"/>
                <a:cs typeface="Courier"/>
                <a:sym typeface="Courier"/>
              </a:defRPr>
            </a:pPr>
            <a:r>
              <a:rPr sz="1000" dirty="0"/>
              <a:t>001 = Nervous System </a:t>
            </a:r>
          </a:p>
          <a:p>
            <a:pPr defTabSz="228600">
              <a:defRPr sz="2000">
                <a:latin typeface="Courier"/>
                <a:ea typeface="Courier"/>
                <a:cs typeface="Courier"/>
                <a:sym typeface="Courier"/>
              </a:defRPr>
            </a:pPr>
            <a:r>
              <a:rPr sz="1000" dirty="0"/>
              <a:t>002 = Eye </a:t>
            </a:r>
          </a:p>
          <a:p>
            <a:pPr defTabSz="228600">
              <a:defRPr sz="2000">
                <a:latin typeface="Courier"/>
                <a:ea typeface="Courier"/>
                <a:cs typeface="Courier"/>
                <a:sym typeface="Courier"/>
              </a:defRPr>
            </a:pPr>
            <a:r>
              <a:rPr sz="1000" dirty="0"/>
              <a:t>003 = Ear, Nose, Mouth, And Throat </a:t>
            </a:r>
          </a:p>
          <a:p>
            <a:pPr defTabSz="228600">
              <a:defRPr sz="2000">
                <a:latin typeface="Courier"/>
                <a:ea typeface="Courier"/>
                <a:cs typeface="Courier"/>
                <a:sym typeface="Courier"/>
              </a:defRPr>
            </a:pPr>
            <a:r>
              <a:rPr sz="1000" dirty="0"/>
              <a:t>004 = Respiratory System </a:t>
            </a:r>
          </a:p>
          <a:p>
            <a:pPr defTabSz="228600">
              <a:defRPr sz="2000">
                <a:latin typeface="Courier"/>
                <a:ea typeface="Courier"/>
                <a:cs typeface="Courier"/>
                <a:sym typeface="Courier"/>
              </a:defRPr>
            </a:pPr>
            <a:r>
              <a:rPr sz="1000" dirty="0"/>
              <a:t>005 = Circulatory System </a:t>
            </a:r>
          </a:p>
          <a:p>
            <a:pPr defTabSz="228600">
              <a:defRPr sz="2000">
                <a:latin typeface="Courier"/>
                <a:ea typeface="Courier"/>
                <a:cs typeface="Courier"/>
                <a:sym typeface="Courier"/>
              </a:defRPr>
            </a:pPr>
            <a:r>
              <a:rPr sz="1000" dirty="0"/>
              <a:t>006 = Digestive System </a:t>
            </a:r>
          </a:p>
          <a:p>
            <a:pPr defTabSz="228600">
              <a:defRPr sz="2000">
                <a:latin typeface="Courier"/>
                <a:ea typeface="Courier"/>
                <a:cs typeface="Courier"/>
                <a:sym typeface="Courier"/>
              </a:defRPr>
            </a:pPr>
            <a:r>
              <a:rPr sz="1000" dirty="0"/>
              <a:t>007 = Hepatobiliary System and Pancreas </a:t>
            </a:r>
          </a:p>
          <a:p>
            <a:pPr defTabSz="228600">
              <a:defRPr sz="2000">
                <a:latin typeface="Courier"/>
                <a:ea typeface="Courier"/>
                <a:cs typeface="Courier"/>
                <a:sym typeface="Courier"/>
              </a:defRPr>
            </a:pPr>
            <a:r>
              <a:rPr sz="1000" dirty="0"/>
              <a:t>008 = Musculoskeletal System and Connective Tissue </a:t>
            </a:r>
          </a:p>
          <a:p>
            <a:pPr defTabSz="228600">
              <a:defRPr sz="2000">
                <a:latin typeface="Courier"/>
                <a:ea typeface="Courier"/>
                <a:cs typeface="Courier"/>
                <a:sym typeface="Courier"/>
              </a:defRPr>
            </a:pPr>
            <a:r>
              <a:rPr sz="1000" dirty="0"/>
              <a:t>009 = Skin, Subcutaneous Tissue, and Breast </a:t>
            </a:r>
          </a:p>
          <a:p>
            <a:pPr defTabSz="228600">
              <a:defRPr sz="2000">
                <a:latin typeface="Courier"/>
                <a:ea typeface="Courier"/>
                <a:cs typeface="Courier"/>
                <a:sym typeface="Courier"/>
              </a:defRPr>
            </a:pPr>
            <a:r>
              <a:rPr sz="1000" dirty="0"/>
              <a:t>010 = Endocrine, Nutritional, and Metabolic System </a:t>
            </a:r>
          </a:p>
          <a:p>
            <a:pPr defTabSz="228600">
              <a:defRPr sz="2000">
                <a:latin typeface="Courier"/>
                <a:ea typeface="Courier"/>
                <a:cs typeface="Courier"/>
                <a:sym typeface="Courier"/>
              </a:defRPr>
            </a:pPr>
            <a:r>
              <a:rPr sz="1000" dirty="0"/>
              <a:t>011 = Kidney and Urinary Tract </a:t>
            </a:r>
          </a:p>
          <a:p>
            <a:pPr defTabSz="228600">
              <a:defRPr sz="2000">
                <a:latin typeface="Courier"/>
                <a:ea typeface="Courier"/>
                <a:cs typeface="Courier"/>
                <a:sym typeface="Courier"/>
              </a:defRPr>
            </a:pPr>
            <a:r>
              <a:rPr sz="1000" dirty="0"/>
              <a:t>012 = Male Reproductive System  </a:t>
            </a:r>
          </a:p>
          <a:p>
            <a:pPr defTabSz="228600">
              <a:defRPr sz="2000">
                <a:latin typeface="Courier"/>
                <a:ea typeface="Courier"/>
                <a:cs typeface="Courier"/>
                <a:sym typeface="Courier"/>
              </a:defRPr>
            </a:pPr>
            <a:r>
              <a:rPr sz="1000" dirty="0"/>
              <a:t>013 = Female Reproductive System </a:t>
            </a:r>
          </a:p>
          <a:p>
            <a:pPr defTabSz="228600">
              <a:defRPr sz="2000">
                <a:latin typeface="Courier"/>
                <a:ea typeface="Courier"/>
                <a:cs typeface="Courier"/>
                <a:sym typeface="Courier"/>
              </a:defRPr>
            </a:pPr>
            <a:r>
              <a:rPr sz="1000" dirty="0"/>
              <a:t>014 = Pregnancy, Childbirth, and Puerperium </a:t>
            </a:r>
          </a:p>
          <a:p>
            <a:pPr defTabSz="228600">
              <a:defRPr sz="2000">
                <a:latin typeface="Courier"/>
                <a:ea typeface="Courier"/>
                <a:cs typeface="Courier"/>
                <a:sym typeface="Courier"/>
              </a:defRPr>
            </a:pPr>
            <a:r>
              <a:rPr sz="1000" dirty="0"/>
              <a:t>015 = Newborn and Other Neonates (Perinatal Period) </a:t>
            </a:r>
          </a:p>
          <a:p>
            <a:pPr defTabSz="228600">
              <a:defRPr sz="2000">
                <a:latin typeface="Courier"/>
                <a:ea typeface="Courier"/>
                <a:cs typeface="Courier"/>
                <a:sym typeface="Courier"/>
              </a:defRPr>
            </a:pPr>
            <a:r>
              <a:rPr sz="1000" dirty="0"/>
              <a:t>016 = Blood and Blood Forming Organs and Immunological Disorders </a:t>
            </a:r>
          </a:p>
          <a:p>
            <a:pPr defTabSz="228600">
              <a:defRPr sz="2000">
                <a:latin typeface="Courier"/>
                <a:ea typeface="Courier"/>
                <a:cs typeface="Courier"/>
                <a:sym typeface="Courier"/>
              </a:defRPr>
            </a:pPr>
            <a:r>
              <a:rPr sz="1000" dirty="0"/>
              <a:t>017 = Myeloproliferative Diseases and Disorders (Poorly Differentiated Neoplasms) </a:t>
            </a:r>
          </a:p>
          <a:p>
            <a:pPr defTabSz="228600">
              <a:defRPr sz="2000">
                <a:latin typeface="Courier"/>
                <a:ea typeface="Courier"/>
                <a:cs typeface="Courier"/>
                <a:sym typeface="Courier"/>
              </a:defRPr>
            </a:pPr>
            <a:r>
              <a:rPr sz="1000" dirty="0"/>
              <a:t>018 = Infectious and Parasitic Diseases and Disorders</a:t>
            </a:r>
          </a:p>
          <a:p>
            <a:pPr defTabSz="228600">
              <a:defRPr sz="2000">
                <a:latin typeface="Courier"/>
                <a:ea typeface="Courier"/>
                <a:cs typeface="Courier"/>
                <a:sym typeface="Courier"/>
              </a:defRPr>
            </a:pPr>
            <a:r>
              <a:rPr sz="1000" dirty="0"/>
              <a:t>019 = Mental Diseases and Disorders </a:t>
            </a:r>
          </a:p>
          <a:p>
            <a:pPr defTabSz="228600">
              <a:defRPr sz="2000">
                <a:latin typeface="Courier"/>
                <a:ea typeface="Courier"/>
                <a:cs typeface="Courier"/>
                <a:sym typeface="Courier"/>
              </a:defRPr>
            </a:pPr>
            <a:r>
              <a:rPr sz="1000" dirty="0"/>
              <a:t>020 = Alcohol/Drug Use or Induced Mental Disorders  </a:t>
            </a:r>
          </a:p>
          <a:p>
            <a:pPr defTabSz="228600">
              <a:defRPr sz="2000">
                <a:latin typeface="Courier"/>
                <a:ea typeface="Courier"/>
                <a:cs typeface="Courier"/>
                <a:sym typeface="Courier"/>
              </a:defRPr>
            </a:pPr>
            <a:r>
              <a:rPr sz="1000" dirty="0"/>
              <a:t>021 = Injuries, Poison, and Toxic Effect of Drugs</a:t>
            </a:r>
          </a:p>
          <a:p>
            <a:pPr defTabSz="228600">
              <a:defRPr sz="2000">
                <a:latin typeface="Courier"/>
                <a:ea typeface="Courier"/>
                <a:cs typeface="Courier"/>
                <a:sym typeface="Courier"/>
              </a:defRPr>
            </a:pPr>
            <a:r>
              <a:rPr sz="1000" dirty="0"/>
              <a:t>022 = Burns </a:t>
            </a:r>
          </a:p>
          <a:p>
            <a:pPr defTabSz="228600">
              <a:defRPr sz="2000">
                <a:latin typeface="Courier"/>
                <a:ea typeface="Courier"/>
                <a:cs typeface="Courier"/>
                <a:sym typeface="Courier"/>
              </a:defRPr>
            </a:pPr>
            <a:r>
              <a:rPr sz="1000" dirty="0"/>
              <a:t>023 = Factors Influencing Health Status </a:t>
            </a:r>
          </a:p>
          <a:p>
            <a:pPr defTabSz="228600">
              <a:defRPr sz="2000">
                <a:latin typeface="Courier"/>
                <a:ea typeface="Courier"/>
                <a:cs typeface="Courier"/>
                <a:sym typeface="Courier"/>
              </a:defRPr>
            </a:pPr>
            <a:r>
              <a:rPr sz="1000" dirty="0"/>
              <a:t>024 = Multiple Significant Trauma </a:t>
            </a:r>
          </a:p>
          <a:p>
            <a:pPr defTabSz="228600">
              <a:defRPr sz="2000">
                <a:latin typeface="Courier"/>
                <a:ea typeface="Courier"/>
                <a:cs typeface="Courier"/>
                <a:sym typeface="Courier"/>
              </a:defRPr>
            </a:pPr>
            <a:r>
              <a:rPr sz="1000" dirty="0"/>
              <a:t>025 = Human Immunodeficiency Virus (HIV) Infection </a:t>
            </a:r>
          </a:p>
          <a:p>
            <a:pPr defTabSz="228600">
              <a:defRPr sz="2000">
                <a:latin typeface="Courier"/>
                <a:ea typeface="Courier"/>
                <a:cs typeface="Courier"/>
                <a:sym typeface="Courier"/>
              </a:defRPr>
            </a:pPr>
            <a:r>
              <a:rPr sz="1000" dirty="0"/>
              <a:t>Null/missing = source value is missing or unknown</a:t>
            </a:r>
          </a:p>
        </p:txBody>
      </p:sp>
      <p:sp>
        <p:nvSpPr>
          <p:cNvPr id="352" name="MDC / Major Diagnostic Category"/>
          <p:cNvSpPr txBox="1">
            <a:spLocks noGrp="1"/>
          </p:cNvSpPr>
          <p:nvPr>
            <p:ph type="title" idx="4294967295"/>
          </p:nvPr>
        </p:nvSpPr>
        <p:spPr>
          <a:xfrm>
            <a:off x="4766540" y="2272347"/>
            <a:ext cx="7270429" cy="717551"/>
          </a:xfrm>
          <a:prstGeom prst="rect">
            <a:avLst/>
          </a:prstGeom>
        </p:spPr>
        <p:txBody>
          <a:bodyPr>
            <a:normAutofit fontScale="90000"/>
          </a:bodyPr>
          <a:lstStyle/>
          <a:p>
            <a:pPr defTabSz="975336">
              <a:defRPr sz="7280" spc="-145">
                <a:solidFill>
                  <a:schemeClr val="accent3">
                    <a:hueOff val="914338"/>
                    <a:satOff val="31515"/>
                    <a:lumOff val="-30790"/>
                  </a:schemeClr>
                </a:solidFill>
              </a:defRPr>
            </a:pPr>
            <a:r>
              <a:rPr dirty="0">
                <a:solidFill>
                  <a:srgbClr val="000000"/>
                </a:solidFill>
              </a:rPr>
              <a:t>MDC /</a:t>
            </a:r>
            <a:r>
              <a:rPr dirty="0"/>
              <a:t> </a:t>
            </a:r>
            <a:r>
              <a:rPr dirty="0">
                <a:solidFill>
                  <a:schemeClr val="accent6"/>
                </a:solidFill>
              </a:rPr>
              <a:t>Major Diagnostic Category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MS-DRG Related MCC, CC"/>
          <p:cNvSpPr txBox="1">
            <a:spLocks noGrp="1"/>
          </p:cNvSpPr>
          <p:nvPr>
            <p:ph type="body" idx="13"/>
          </p:nvPr>
        </p:nvSpPr>
        <p:spPr>
          <a:xfrm>
            <a:off x="702552" y="539986"/>
            <a:ext cx="10985501" cy="7174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p>
            <a:pPr>
              <a:defRPr sz="7500"/>
            </a:pPr>
            <a:r>
              <a:rPr>
                <a:solidFill>
                  <a:schemeClr val="accent6"/>
                </a:solidFill>
              </a:rPr>
              <a:t>MS-DRG </a:t>
            </a:r>
            <a:r>
              <a:t>Related </a:t>
            </a:r>
            <a:r>
              <a:rPr>
                <a:solidFill>
                  <a:schemeClr val="accent2">
                    <a:hueOff val="-202083"/>
                    <a:satOff val="17755"/>
                    <a:lumOff val="-16089"/>
                  </a:schemeClr>
                </a:solidFill>
              </a:rPr>
              <a:t>MCC, CC</a:t>
            </a:r>
          </a:p>
        </p:txBody>
      </p:sp>
      <p:sp>
        <p:nvSpPr>
          <p:cNvPr id="355" name="https://www.cms.gov/icd10m/version37-fullcode-cms/fullcode_cms/Defining_the_Medicare_Severity_Diagnosis_Related_Groups_(MS-DRGs).pdf"/>
          <p:cNvSpPr txBox="1"/>
          <p:nvPr/>
        </p:nvSpPr>
        <p:spPr>
          <a:xfrm>
            <a:off x="702552" y="1366326"/>
            <a:ext cx="8981938"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2000" dirty="0">
                <a:hlinkClick r:id="rId2"/>
              </a:rPr>
              <a:t>https://www.cms.gov/icd10m/version37-fullcode-cms/fullcode_cms/Defining_the_Medicare_Severity_Diagnosis_Related_Groups_(MS-DRGs).pdf</a:t>
            </a:r>
            <a:r>
              <a:rPr lang="en-US" sz="2000" dirty="0"/>
              <a:t> </a:t>
            </a:r>
            <a:endParaRPr sz="2000" dirty="0"/>
          </a:p>
        </p:txBody>
      </p:sp>
      <p:pic>
        <p:nvPicPr>
          <p:cNvPr id="356" name="Screen Shot 2021-09-15 at 11.06.53 AM.png" descr="Screen Shot 2021-09-15 at 11.06.53 AM.png"/>
          <p:cNvPicPr>
            <a:picLocks noChangeAspect="1"/>
          </p:cNvPicPr>
          <p:nvPr/>
        </p:nvPicPr>
        <p:blipFill>
          <a:blip r:embed="rId3"/>
          <a:stretch>
            <a:fillRect/>
          </a:stretch>
        </p:blipFill>
        <p:spPr>
          <a:xfrm>
            <a:off x="419554" y="2834430"/>
            <a:ext cx="6168235" cy="3252957"/>
          </a:xfrm>
          <a:prstGeom prst="rect">
            <a:avLst/>
          </a:prstGeom>
          <a:ln w="12700">
            <a:miter lim="400000"/>
          </a:ln>
        </p:spPr>
      </p:pic>
      <p:sp>
        <p:nvSpPr>
          <p:cNvPr id="357" name="Arrow"/>
          <p:cNvSpPr/>
          <p:nvPr/>
        </p:nvSpPr>
        <p:spPr>
          <a:xfrm rot="5678445">
            <a:off x="4273355"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8" name="Arrow"/>
          <p:cNvSpPr/>
          <p:nvPr/>
        </p:nvSpPr>
        <p:spPr>
          <a:xfrm rot="5678445">
            <a:off x="3048724"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9" name="major complication or comorbidity (MCC)"/>
          <p:cNvSpPr txBox="1"/>
          <p:nvPr/>
        </p:nvSpPr>
        <p:spPr>
          <a:xfrm>
            <a:off x="6589375" y="3937176"/>
            <a:ext cx="4872414"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ct val="100000"/>
              </a:lnSpc>
              <a:spcBef>
                <a:spcPts val="1300"/>
              </a:spcBef>
              <a:defRPr sz="5000" b="1">
                <a:latin typeface="Verdana"/>
                <a:ea typeface="Verdana"/>
                <a:cs typeface="Verdana"/>
                <a:sym typeface="Verdana"/>
              </a:defRPr>
            </a:lvl1pPr>
          </a:lstStyle>
          <a:p>
            <a:pPr>
              <a:defRPr b="0"/>
            </a:pPr>
            <a:r>
              <a:rPr sz="2500"/>
              <a:t>major complication or comorbidity (MCC)</a:t>
            </a:r>
          </a:p>
        </p:txBody>
      </p:sp>
      <p:sp>
        <p:nvSpPr>
          <p:cNvPr id="360" name="complication or comorbidity (CC)"/>
          <p:cNvSpPr txBox="1"/>
          <p:nvPr/>
        </p:nvSpPr>
        <p:spPr>
          <a:xfrm>
            <a:off x="6684765" y="5058489"/>
            <a:ext cx="4855413"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b="1"/>
              <a:t>complication</a:t>
            </a:r>
            <a:r>
              <a:rPr sz="2500"/>
              <a:t> or </a:t>
            </a:r>
            <a:r>
              <a:rPr sz="2500" b="1"/>
              <a:t>comorbidity</a:t>
            </a:r>
            <a:r>
              <a:rPr sz="2500"/>
              <a:t> (</a:t>
            </a:r>
            <a:r>
              <a:rPr sz="2500" b="1"/>
              <a:t>CC</a:t>
            </a:r>
            <a:r>
              <a:rPr sz="2500"/>
              <a:t>)</a:t>
            </a:r>
          </a:p>
        </p:txBody>
      </p:sp>
      <p:sp>
        <p:nvSpPr>
          <p:cNvPr id="361" name="ACUITY OF THE CODE"/>
          <p:cNvSpPr txBox="1"/>
          <p:nvPr/>
        </p:nvSpPr>
        <p:spPr>
          <a:xfrm>
            <a:off x="6477611" y="2592584"/>
            <a:ext cx="3818418" cy="551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500" b="1">
                <a:solidFill>
                  <a:schemeClr val="accent2">
                    <a:hueOff val="-202083"/>
                    <a:satOff val="17755"/>
                    <a:lumOff val="-16089"/>
                  </a:schemeClr>
                </a:solidFill>
              </a:defRPr>
            </a:lvl1pPr>
          </a:lstStyle>
          <a:p>
            <a:r>
              <a:rPr sz="3250"/>
              <a:t>ACUITY OF THE CODE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MS-DRG"/>
          <p:cNvSpPr txBox="1">
            <a:spLocks noGrp="1"/>
          </p:cNvSpPr>
          <p:nvPr>
            <p:ph type="title"/>
          </p:nvPr>
        </p:nvSpPr>
        <p:spPr>
          <a:prstGeom prst="rect">
            <a:avLst/>
          </a:prstGeom>
        </p:spPr>
        <p:txBody>
          <a:bodyPr/>
          <a:lstStyle/>
          <a:p>
            <a:r>
              <a:t>MS-DRG</a:t>
            </a:r>
          </a:p>
        </p:txBody>
      </p:sp>
      <p:sp>
        <p:nvSpPr>
          <p:cNvPr id="364" name="CC and MCC"/>
          <p:cNvSpPr txBox="1">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CC and MCC</a:t>
            </a:r>
          </a:p>
        </p:txBody>
      </p:sp>
      <p:sp>
        <p:nvSpPr>
          <p:cNvPr id="365" name="https://www.cms.gov/icd10m/version37-fullcode-cms/fullcode_cms/P0031.html"/>
          <p:cNvSpPr txBox="1"/>
          <p:nvPr/>
        </p:nvSpPr>
        <p:spPr>
          <a:xfrm>
            <a:off x="619582" y="1741611"/>
            <a:ext cx="1019811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u="sng">
                <a:hlinkClick r:id="rId2"/>
              </a:rPr>
              <a:t>https://www.cms.gov/icd10m/version37-fullcode-cms/fullcode_cms/P0031.html</a:t>
            </a:r>
            <a:r>
              <a:rPr sz="2400"/>
              <a:t> </a:t>
            </a:r>
          </a:p>
        </p:txBody>
      </p:sp>
      <p:sp>
        <p:nvSpPr>
          <p:cNvPr id="366" name="codes that are defined as either a complication or comorbidity (CC) or a major complication or comorbidity (MCC)"/>
          <p:cNvSpPr txBox="1"/>
          <p:nvPr/>
        </p:nvSpPr>
        <p:spPr>
          <a:xfrm>
            <a:off x="603250" y="3549725"/>
            <a:ext cx="11200740"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dirty="0"/>
              <a:t>codes that are defined as either a </a:t>
            </a:r>
            <a:r>
              <a:rPr sz="2500" b="1" dirty="0"/>
              <a:t>complication</a:t>
            </a:r>
            <a:r>
              <a:rPr sz="2500" dirty="0"/>
              <a:t> or </a:t>
            </a:r>
            <a:r>
              <a:rPr sz="2500" b="1" dirty="0"/>
              <a:t>comorbidity</a:t>
            </a:r>
            <a:r>
              <a:rPr sz="2500" dirty="0"/>
              <a:t> (</a:t>
            </a:r>
            <a:r>
              <a:rPr sz="2500" b="1" dirty="0"/>
              <a:t>CC</a:t>
            </a:r>
            <a:r>
              <a:rPr sz="2500" dirty="0"/>
              <a:t>) or a </a:t>
            </a:r>
            <a:r>
              <a:rPr sz="2500" b="1" dirty="0"/>
              <a:t>major complication or comorbidity (MCC)</a:t>
            </a:r>
          </a:p>
        </p:txBody>
      </p:sp>
      <p:sp>
        <p:nvSpPr>
          <p:cNvPr id="367" name="https://www.cms.gov/icd10m/version37-fullcode-cms/fullcode_cms/P0373.html"/>
          <p:cNvSpPr txBox="1"/>
          <p:nvPr/>
        </p:nvSpPr>
        <p:spPr>
          <a:xfrm>
            <a:off x="654046" y="4546845"/>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dirty="0"/>
              <a:t>https://</a:t>
            </a:r>
            <a:r>
              <a:rPr sz="2400" dirty="0" err="1"/>
              <a:t>www.cms.gov</a:t>
            </a:r>
            <a:r>
              <a:rPr sz="2400" dirty="0"/>
              <a:t>/icd10m/version37-fullcode-cms/</a:t>
            </a:r>
            <a:r>
              <a:rPr sz="2400" dirty="0" err="1"/>
              <a:t>fullcode_cms</a:t>
            </a:r>
            <a:r>
              <a:rPr sz="2400" dirty="0"/>
              <a:t>/P0373.html</a:t>
            </a:r>
          </a:p>
        </p:txBody>
      </p:sp>
      <p:sp>
        <p:nvSpPr>
          <p:cNvPr id="368" name="https://www.cms.gov/icd10m/version36-fullcode-cms/fullcode_cms/P0031.html"/>
          <p:cNvSpPr txBox="1"/>
          <p:nvPr/>
        </p:nvSpPr>
        <p:spPr>
          <a:xfrm>
            <a:off x="619582" y="2147184"/>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a:t>https://www.cms.gov/icd10m/version</a:t>
            </a:r>
            <a:r>
              <a:rPr sz="2400">
                <a:solidFill>
                  <a:schemeClr val="accent6"/>
                </a:solidFill>
              </a:rPr>
              <a:t>36</a:t>
            </a:r>
            <a:r>
              <a:rPr sz="2400"/>
              <a:t>-fullcode-cms/fullcode_cms/P0031.html</a:t>
            </a:r>
          </a:p>
        </p:txBody>
      </p:sp>
      <p:sp>
        <p:nvSpPr>
          <p:cNvPr id="369" name="https://www.cms.gov/icd10m/version35-fullcode-cms/fullcode_cms/P0031.html"/>
          <p:cNvSpPr txBox="1"/>
          <p:nvPr/>
        </p:nvSpPr>
        <p:spPr>
          <a:xfrm>
            <a:off x="608956" y="2532087"/>
            <a:ext cx="10129183"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400"/>
              <a:t>https://www.cms.gov/icd10m/version</a:t>
            </a:r>
            <a:r>
              <a:rPr sz="2400">
                <a:solidFill>
                  <a:schemeClr val="accent6"/>
                </a:solidFill>
              </a:rPr>
              <a:t>35</a:t>
            </a:r>
            <a:r>
              <a:rPr sz="2400"/>
              <a:t>-fullcode-cms/fullcode_cms/P0031.html</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ChangeAspect="1"/>
          </p:cNvPicPr>
          <p:nvPr/>
        </p:nvPicPr>
        <p:blipFill>
          <a:blip r:embed="rId2"/>
          <a:stretch>
            <a:fillRect/>
          </a:stretch>
        </p:blipFill>
        <p:spPr>
          <a:xfrm>
            <a:off x="385652" y="401531"/>
            <a:ext cx="7918933" cy="6054938"/>
          </a:xfrm>
          <a:prstGeom prst="rect">
            <a:avLst/>
          </a:prstGeom>
          <a:ln w="12700">
            <a:miter lim="400000"/>
          </a:ln>
        </p:spPr>
      </p:pic>
      <p:sp>
        <p:nvSpPr>
          <p:cNvPr id="372" name="Arrow"/>
          <p:cNvSpPr/>
          <p:nvPr/>
        </p:nvSpPr>
        <p:spPr>
          <a:xfrm>
            <a:off x="2344431" y="401754"/>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3" name="Arrow"/>
          <p:cNvSpPr/>
          <p:nvPr/>
        </p:nvSpPr>
        <p:spPr>
          <a:xfrm rot="19050976">
            <a:off x="4061928" y="2962471"/>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4" name="Arrow"/>
          <p:cNvSpPr/>
          <p:nvPr/>
        </p:nvSpPr>
        <p:spPr>
          <a:xfrm rot="3869068">
            <a:off x="6346357" y="496874"/>
            <a:ext cx="635001" cy="635001"/>
          </a:xfrm>
          <a:prstGeom prst="rightArrow">
            <a:avLst>
              <a:gd name="adj1" fmla="val 32000"/>
              <a:gd name="adj2" fmla="val 64000"/>
            </a:avLst>
          </a:prstGeom>
          <a:solidFill>
            <a:srgbClr val="ED220D"/>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5" name="MDC"/>
          <p:cNvSpPr txBox="1"/>
          <p:nvPr/>
        </p:nvSpPr>
        <p:spPr>
          <a:xfrm>
            <a:off x="1653828" y="570495"/>
            <a:ext cx="528991" cy="297517"/>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MDC</a:t>
            </a:r>
          </a:p>
        </p:txBody>
      </p:sp>
      <p:sp>
        <p:nvSpPr>
          <p:cNvPr id="376" name="MCC/CC"/>
          <p:cNvSpPr txBox="1"/>
          <p:nvPr/>
        </p:nvSpPr>
        <p:spPr>
          <a:xfrm>
            <a:off x="3117125" y="3492512"/>
            <a:ext cx="896079" cy="297517"/>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MCC/CC</a:t>
            </a:r>
          </a:p>
        </p:txBody>
      </p:sp>
      <p:sp>
        <p:nvSpPr>
          <p:cNvPr id="377" name="DRG"/>
          <p:cNvSpPr txBox="1"/>
          <p:nvPr/>
        </p:nvSpPr>
        <p:spPr>
          <a:xfrm>
            <a:off x="7034899" y="570495"/>
            <a:ext cx="498534" cy="297517"/>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DRG</a:t>
            </a:r>
          </a:p>
        </p:txBody>
      </p:sp>
      <p:sp>
        <p:nvSpPr>
          <p:cNvPr id="378" name="Arrow"/>
          <p:cNvSpPr/>
          <p:nvPr/>
        </p:nvSpPr>
        <p:spPr>
          <a:xfrm rot="9995454">
            <a:off x="7875288" y="907736"/>
            <a:ext cx="635001" cy="635001"/>
          </a:xfrm>
          <a:prstGeom prst="rightArrow">
            <a:avLst>
              <a:gd name="adj1" fmla="val 32000"/>
              <a:gd name="adj2" fmla="val 64000"/>
            </a:avLst>
          </a:prstGeom>
          <a:solidFill>
            <a:srgbClr val="60D937"/>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W: Relative Weight"/>
          <p:cNvSpPr txBox="1"/>
          <p:nvPr/>
        </p:nvSpPr>
        <p:spPr>
          <a:xfrm>
            <a:off x="8653334" y="968117"/>
            <a:ext cx="1976567" cy="297517"/>
          </a:xfrm>
          <a:prstGeom prst="rect">
            <a:avLst/>
          </a:prstGeom>
          <a:solidFill>
            <a:srgbClr val="60D93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RW: Relative Weight</a:t>
            </a:r>
          </a:p>
        </p:txBody>
      </p:sp>
      <p:sp>
        <p:nvSpPr>
          <p:cNvPr id="380" name="The average relative weight is 1.0. DRGs with a relative weight of less than 1.0 are less resource-intensive to treat and are generally less costly to treat. DRG’s with a relative weight of more than 1.0 generally require more resources to treat and are "/>
          <p:cNvSpPr txBox="1"/>
          <p:nvPr/>
        </p:nvSpPr>
        <p:spPr>
          <a:xfrm>
            <a:off x="8625915" y="1462133"/>
            <a:ext cx="2915047" cy="312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1600">
                <a:solidFill>
                  <a:srgbClr val="212121"/>
                </a:solidFill>
                <a:latin typeface="Verdana"/>
                <a:ea typeface="Verdana"/>
                <a:cs typeface="Verdana"/>
                <a:sym typeface="Verdana"/>
              </a:defRPr>
            </a:pPr>
            <a:r>
              <a:rPr sz="800" dirty="0"/>
              <a:t>The average relative weight is 1.0. DRGs with a relative weight of less than 1.0 are less resource-intensive to treat and are generally less costly to treat. DRG’s with a relative weight of more than 1.0 generally require more resources to treat and are more expensive to treat. The higher the relative weight, the more resources are required to treat a patient with that DRG. </a:t>
            </a:r>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r>
              <a:rPr sz="800" dirty="0"/>
              <a:t>Each year CMS assigns a relative weight to each DRG. These weights indicate the relative costs for treating patients during the prior year. </a:t>
            </a:r>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r>
              <a:rPr sz="800" dirty="0"/>
              <a:t>The national average charge for each DRG is compared to the overall average. This ratio is published annually in the Federal Register for each DRG. </a:t>
            </a:r>
          </a:p>
          <a:p>
            <a:pPr defTabSz="228600">
              <a:defRPr sz="1600">
                <a:solidFill>
                  <a:srgbClr val="212121"/>
                </a:solidFill>
                <a:latin typeface="Verdana"/>
                <a:ea typeface="Verdana"/>
                <a:cs typeface="Verdana"/>
                <a:sym typeface="Verdana"/>
              </a:defRPr>
            </a:pPr>
            <a:endParaRPr sz="800" dirty="0"/>
          </a:p>
          <a:p>
            <a:pPr defTabSz="228600">
              <a:defRPr sz="1600" b="1">
                <a:solidFill>
                  <a:srgbClr val="212121"/>
                </a:solidFill>
                <a:latin typeface="Verdana"/>
                <a:ea typeface="Verdana"/>
                <a:cs typeface="Verdana"/>
                <a:sym typeface="Verdana"/>
              </a:defRPr>
            </a:pPr>
            <a:r>
              <a:rPr sz="800" dirty="0"/>
              <a:t>A DRG with a weight of 2.0000 means that charges were historically twice the average; a DRG with a weight of 0.5000 was half the average.</a:t>
            </a:r>
          </a:p>
          <a:p>
            <a:pPr defTabSz="228600">
              <a:spcBef>
                <a:spcPts val="900"/>
              </a:spcBef>
              <a:defRPr sz="1600">
                <a:solidFill>
                  <a:srgbClr val="333333"/>
                </a:solidFill>
                <a:latin typeface="Times Roman"/>
                <a:ea typeface="Times Roman"/>
                <a:cs typeface="Times Roman"/>
                <a:sym typeface="Times Roman"/>
              </a:defRPr>
            </a:pPr>
            <a:endParaRPr sz="800" dirty="0"/>
          </a:p>
          <a:p>
            <a:pPr defTabSz="228600">
              <a:defRPr sz="1600">
                <a:solidFill>
                  <a:srgbClr val="212121"/>
                </a:solidFill>
                <a:latin typeface="Verdana"/>
                <a:ea typeface="Verdana"/>
                <a:cs typeface="Verdana"/>
                <a:sym typeface="Verdana"/>
              </a:defRPr>
            </a:pPr>
            <a:endParaRPr sz="800" dirty="0"/>
          </a:p>
          <a:p>
            <a:pPr defTabSz="228600">
              <a:defRPr sz="1600">
                <a:solidFill>
                  <a:srgbClr val="212121"/>
                </a:solidFill>
                <a:latin typeface="Verdana"/>
                <a:ea typeface="Verdana"/>
                <a:cs typeface="Verdana"/>
                <a:sym typeface="Verdana"/>
              </a:defRPr>
            </a:pPr>
            <a:endParaRPr sz="800" dirty="0"/>
          </a:p>
        </p:txBody>
      </p:sp>
      <p:sp>
        <p:nvSpPr>
          <p:cNvPr id="381" name="https://www.cms.gov/files/document/frequently-asked-questions-faqs-market-based-ms-drg-relative-weight-data-collection-and-change.pdf"/>
          <p:cNvSpPr txBox="1"/>
          <p:nvPr/>
        </p:nvSpPr>
        <p:spPr>
          <a:xfrm>
            <a:off x="8632313" y="4229984"/>
            <a:ext cx="168797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1500"/>
            </a:pPr>
            <a:r>
              <a:rPr sz="750" u="sng">
                <a:hlinkClick r:id="rId3"/>
              </a:rPr>
              <a:t>https://www.cms.gov/files/document/frequently-asked-questions-faqs-market-based-ms-drg-relative-weight-data-collection-and-change.pdf</a:t>
            </a:r>
            <a:r>
              <a:rPr sz="75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4"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5"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86"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87"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88" name="Major Diagnostic Category (1-25)"/>
          <p:cNvSpPr txBox="1"/>
          <p:nvPr/>
        </p:nvSpPr>
        <p:spPr>
          <a:xfrm>
            <a:off x="5491211" y="997943"/>
            <a:ext cx="5153394" cy="4109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89"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90" name="APR-DRG…"/>
          <p:cNvSpPr txBox="1"/>
          <p:nvPr/>
        </p:nvSpPr>
        <p:spPr>
          <a:xfrm>
            <a:off x="6016550" y="5072737"/>
            <a:ext cx="1489767"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b="1"/>
            </a:pPr>
            <a:r>
              <a:rPr sz="2800" dirty="0"/>
              <a:t>APR-DRG</a:t>
            </a:r>
          </a:p>
          <a:p>
            <a:pPr>
              <a:defRPr b="1"/>
            </a:pPr>
            <a:r>
              <a:rPr sz="2800" dirty="0"/>
              <a:t>CMS-DRG</a:t>
            </a:r>
          </a:p>
          <a:p>
            <a:pPr>
              <a:defRPr b="1"/>
            </a:pPr>
            <a:r>
              <a:rPr sz="2800" dirty="0">
                <a:solidFill>
                  <a:schemeClr val="accent6"/>
                </a:solidFill>
              </a:rPr>
              <a:t>MS-DRG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harm Codes…"/>
          <p:cNvSpPr txBox="1">
            <a:spLocks noGrp="1"/>
          </p:cNvSpPr>
          <p:nvPr>
            <p:ph type="title"/>
          </p:nvPr>
        </p:nvSpPr>
        <p:spPr>
          <a:xfrm>
            <a:off x="434335" y="1914740"/>
            <a:ext cx="10985501" cy="2548445"/>
          </a:xfrm>
          <a:prstGeom prst="rect">
            <a:avLst/>
          </a:prstGeom>
        </p:spPr>
        <p:txBody>
          <a:bodyPr/>
          <a:lstStyle/>
          <a:p>
            <a:r>
              <a:rPr sz="6600" b="1" dirty="0"/>
              <a:t>Pharm Codes</a:t>
            </a:r>
          </a:p>
          <a:p>
            <a:pPr>
              <a:defRPr b="0"/>
            </a:pPr>
            <a:r>
              <a:rPr dirty="0"/>
              <a:t>NDC versus </a:t>
            </a:r>
            <a:r>
              <a:rPr dirty="0" err="1"/>
              <a:t>RxNorm</a:t>
            </a:r>
            <a:r>
              <a:rPr dirty="0"/>
              <a:t>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5266-9ACD-DBAD-0770-3712CDCD1449}"/>
              </a:ext>
            </a:extLst>
          </p:cNvPr>
          <p:cNvSpPr>
            <a:spLocks noGrp="1"/>
          </p:cNvSpPr>
          <p:nvPr>
            <p:ph type="title"/>
          </p:nvPr>
        </p:nvSpPr>
        <p:spPr/>
        <p:txBody>
          <a:bodyPr/>
          <a:lstStyle/>
          <a:p>
            <a:r>
              <a:rPr lang="en-US" dirty="0"/>
              <a:t>Many versions of the same thing…Gender as an example: </a:t>
            </a:r>
          </a:p>
        </p:txBody>
      </p:sp>
      <p:pic>
        <p:nvPicPr>
          <p:cNvPr id="5" name="Content Placeholder 4" descr="A screenshot of a document&#10;&#10;Description automatically generated">
            <a:extLst>
              <a:ext uri="{FF2B5EF4-FFF2-40B4-BE49-F238E27FC236}">
                <a16:creationId xmlns:a16="http://schemas.microsoft.com/office/drawing/2014/main" id="{50567097-BE8D-1600-F23D-6DD02F135A67}"/>
              </a:ext>
            </a:extLst>
          </p:cNvPr>
          <p:cNvPicPr>
            <a:picLocks noGrp="1" noChangeAspect="1"/>
          </p:cNvPicPr>
          <p:nvPr>
            <p:ph idx="1"/>
          </p:nvPr>
        </p:nvPicPr>
        <p:blipFill>
          <a:blip r:embed="rId2"/>
          <a:stretch>
            <a:fillRect/>
          </a:stretch>
        </p:blipFill>
        <p:spPr>
          <a:xfrm>
            <a:off x="838200" y="1798486"/>
            <a:ext cx="7498278" cy="4694389"/>
          </a:xfrm>
        </p:spPr>
      </p:pic>
    </p:spTree>
    <p:extLst>
      <p:ext uri="{BB962C8B-B14F-4D97-AF65-F5344CB8AC3E}">
        <p14:creationId xmlns:p14="http://schemas.microsoft.com/office/powerpoint/2010/main" val="259354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NDC"/>
          <p:cNvSpPr txBox="1"/>
          <p:nvPr/>
        </p:nvSpPr>
        <p:spPr>
          <a:xfrm>
            <a:off x="331911" y="149374"/>
            <a:ext cx="1441100" cy="820738"/>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NDC</a:t>
            </a:r>
          </a:p>
        </p:txBody>
      </p:sp>
      <p:sp>
        <p:nvSpPr>
          <p:cNvPr id="395" name="National Drug Code (NDC) which serves as the FDA’s identifier for drugs. FDA publishes the listed NDC numbers in the NDC Directory which is updated daily."/>
          <p:cNvSpPr txBox="1"/>
          <p:nvPr/>
        </p:nvSpPr>
        <p:spPr>
          <a:xfrm>
            <a:off x="290439" y="2409031"/>
            <a:ext cx="11878369" cy="820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5000">
                <a:solidFill>
                  <a:srgbClr val="333333"/>
                </a:solidFill>
                <a:latin typeface="Georgia"/>
                <a:ea typeface="Georgia"/>
                <a:cs typeface="Georgia"/>
                <a:sym typeface="Georgia"/>
              </a:defRPr>
            </a:pPr>
            <a:r>
              <a:rPr sz="2500" dirty="0"/>
              <a:t>National Drug Code (NDC) which serves as the FDA’s identifier for drugs. FDA publishes the listed NDC numbers in the </a:t>
            </a:r>
            <a:r>
              <a:rPr sz="2500" u="sng" dirty="0">
                <a:solidFill>
                  <a:srgbClr val="007CBA"/>
                </a:solidFill>
                <a:hlinkClick r:id="rId2"/>
              </a:rPr>
              <a:t>NDC Directory</a:t>
            </a:r>
            <a:r>
              <a:rPr sz="2500" dirty="0"/>
              <a:t> which is updated daily.</a:t>
            </a:r>
          </a:p>
        </p:txBody>
      </p:sp>
      <p:sp>
        <p:nvSpPr>
          <p:cNvPr id="396" name="The NDC Directory contains information on active and certified finished and unfinished drugs submitted to FDA in structured product labeling (SPL) electronic listing files by labelers. A labeler may be a manufacturer, including a repackager or relabeler,"/>
          <p:cNvSpPr txBox="1"/>
          <p:nvPr/>
        </p:nvSpPr>
        <p:spPr>
          <a:xfrm>
            <a:off x="331911" y="3628232"/>
            <a:ext cx="10794893" cy="74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lnSpc>
                <a:spcPct val="100000"/>
              </a:lnSpc>
              <a:spcBef>
                <a:spcPts val="0"/>
              </a:spcBef>
              <a:defRPr sz="3000">
                <a:solidFill>
                  <a:srgbClr val="333333"/>
                </a:solidFill>
                <a:latin typeface="Georgia"/>
                <a:ea typeface="Georgia"/>
                <a:cs typeface="Georgia"/>
                <a:sym typeface="Georgia"/>
              </a:defRPr>
            </a:lvl1pPr>
          </a:lstStyle>
          <a:p>
            <a:r>
              <a:rPr sz="1500" dirty="0"/>
              <a:t>The NDC Directory contains information on active and certified finished and unfinished drugs submitted to FDA in structured product labeling (SPL) electronic listing files by labelers. A labeler may be a manufacturer, including a </a:t>
            </a:r>
            <a:r>
              <a:rPr sz="1500" dirty="0" err="1"/>
              <a:t>repackager</a:t>
            </a:r>
            <a:r>
              <a:rPr sz="1500" dirty="0"/>
              <a:t> or </a:t>
            </a:r>
            <a:r>
              <a:rPr sz="1500" dirty="0" err="1"/>
              <a:t>relabeler</a:t>
            </a:r>
            <a:r>
              <a:rPr sz="1500" dirty="0"/>
              <a:t>, or the entity named on the product label.</a:t>
            </a:r>
          </a:p>
        </p:txBody>
      </p:sp>
      <p:pic>
        <p:nvPicPr>
          <p:cNvPr id="397" name="Image" descr="Image"/>
          <p:cNvPicPr>
            <a:picLocks noChangeAspect="1"/>
          </p:cNvPicPr>
          <p:nvPr/>
        </p:nvPicPr>
        <p:blipFill>
          <a:blip r:embed="rId3"/>
          <a:stretch>
            <a:fillRect/>
          </a:stretch>
        </p:blipFill>
        <p:spPr>
          <a:xfrm>
            <a:off x="9065866" y="150990"/>
            <a:ext cx="2782770" cy="1564544"/>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stretch>
            <a:fillRect/>
          </a:stretch>
        </p:blipFill>
        <p:spPr>
          <a:xfrm>
            <a:off x="2811629" y="1183546"/>
            <a:ext cx="5756785" cy="3916988"/>
          </a:xfrm>
          <a:prstGeom prst="rect">
            <a:avLst/>
          </a:prstGeom>
          <a:ln w="12700">
            <a:miter lim="400000"/>
          </a:ln>
        </p:spPr>
      </p:pic>
      <p:sp>
        <p:nvSpPr>
          <p:cNvPr id="400" name="10-digit NDC"/>
          <p:cNvSpPr txBox="1"/>
          <p:nvPr/>
        </p:nvSpPr>
        <p:spPr>
          <a:xfrm>
            <a:off x="256749" y="115216"/>
            <a:ext cx="4050789" cy="820738"/>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10-digit NDC </a:t>
            </a:r>
          </a:p>
        </p:txBody>
      </p:sp>
      <p:sp>
        <p:nvSpPr>
          <p:cNvPr id="401" name="The CMS NDC identifier is formatted as 11 digits with no spaces, hyphens or other characters."/>
          <p:cNvSpPr txBox="1"/>
          <p:nvPr/>
        </p:nvSpPr>
        <p:spPr>
          <a:xfrm>
            <a:off x="2927043" y="5199218"/>
            <a:ext cx="5525956"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457200" indent="-317500" defTabSz="457200">
              <a:lnSpc>
                <a:spcPct val="100000"/>
              </a:lnSpc>
              <a:spcBef>
                <a:spcPts val="1200"/>
              </a:spcBef>
              <a:buClr>
                <a:srgbClr val="242424"/>
              </a:buClr>
              <a:buSzPct val="123000"/>
              <a:buFont typeface="TimesNewRomanPSMT"/>
              <a:buChar char="•"/>
              <a:defRPr sz="3000">
                <a:solidFill>
                  <a:srgbClr val="242424"/>
                </a:solidFill>
                <a:latin typeface="Helvetica"/>
                <a:ea typeface="Helvetica"/>
                <a:cs typeface="Helvetica"/>
                <a:sym typeface="Helvetica"/>
              </a:defRPr>
            </a:lvl1pPr>
          </a:lstStyle>
          <a:p>
            <a:r>
              <a:rPr sz="1500"/>
              <a:t>The CMS NDC identifier is formatted as 11 digits with no spaces, hyphens or other characters.</a:t>
            </a:r>
          </a:p>
        </p:txBody>
      </p:sp>
      <p:sp>
        <p:nvSpPr>
          <p:cNvPr id="402" name="https://www.accessdata.fda.gov/scripts/cder/ndc/index.cfm"/>
          <p:cNvSpPr txBox="1"/>
          <p:nvPr/>
        </p:nvSpPr>
        <p:spPr>
          <a:xfrm>
            <a:off x="1741975" y="6225493"/>
            <a:ext cx="292067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3"/>
              </a:rPr>
              <a:t>https://www.accessdata.fda.gov/scripts/cder/ndc/index.cfm</a:t>
            </a:r>
            <a:r>
              <a:rPr sz="90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RXNorm"/>
          <p:cNvSpPr txBox="1"/>
          <p:nvPr/>
        </p:nvSpPr>
        <p:spPr>
          <a:xfrm>
            <a:off x="235115" y="253912"/>
            <a:ext cx="2545570" cy="820738"/>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RXNorm</a:t>
            </a:r>
          </a:p>
        </p:txBody>
      </p:sp>
      <p:sp>
        <p:nvSpPr>
          <p:cNvPr id="405" name="RxNorm is two things: a normalized naming system for generic and branded drugs; and a tool for supporting semantic interoperation between drug terminologies and pharmacy knowledge base systems. The National Library of Medicine (NLM) produces RxNorm.…"/>
          <p:cNvSpPr txBox="1">
            <a:spLocks noGrp="1"/>
          </p:cNvSpPr>
          <p:nvPr>
            <p:ph type="body" idx="4294967295"/>
          </p:nvPr>
        </p:nvSpPr>
        <p:spPr>
          <a:xfrm>
            <a:off x="603250" y="1816832"/>
            <a:ext cx="10985500" cy="4128006"/>
          </a:xfrm>
          <a:prstGeom prst="rect">
            <a:avLst/>
          </a:prstGeom>
        </p:spPr>
        <p:txBody>
          <a:bodyPr>
            <a:normAutofit fontScale="47500" lnSpcReduction="20000"/>
          </a:bodyPr>
          <a:lstStyle/>
          <a:p>
            <a:pPr marL="0" indent="0" defTabSz="219456">
              <a:lnSpc>
                <a:spcPct val="100000"/>
              </a:lnSpc>
              <a:spcBef>
                <a:spcPts val="550"/>
              </a:spcBef>
              <a:buNone/>
              <a:defRPr sz="2880">
                <a:solidFill>
                  <a:srgbClr val="212529"/>
                </a:solidFill>
              </a:defRPr>
            </a:pPr>
            <a:r>
              <a:rPr dirty="0" err="1"/>
              <a:t>RxNorm</a:t>
            </a:r>
            <a:r>
              <a:rPr dirty="0"/>
              <a:t> is two things: a normalized naming system for generic and branded drugs; and a tool for supporting semantic interoperation between drug terminologies and pharmacy knowledge base systems. </a:t>
            </a:r>
            <a:r>
              <a:rPr dirty="0">
                <a:solidFill>
                  <a:schemeClr val="accent5">
                    <a:hueOff val="-82419"/>
                    <a:satOff val="-9513"/>
                    <a:lumOff val="-16343"/>
                  </a:schemeClr>
                </a:solidFill>
              </a:rPr>
              <a:t>The National Library of Medicine (NLM) produces </a:t>
            </a:r>
            <a:r>
              <a:rPr dirty="0" err="1">
                <a:solidFill>
                  <a:schemeClr val="accent5">
                    <a:hueOff val="-82419"/>
                    <a:satOff val="-9513"/>
                    <a:lumOff val="-16343"/>
                  </a:schemeClr>
                </a:solidFill>
              </a:rPr>
              <a:t>RxNorm</a:t>
            </a:r>
            <a:r>
              <a:rPr dirty="0">
                <a:solidFill>
                  <a:schemeClr val="accent5">
                    <a:hueOff val="-82419"/>
                    <a:satOff val="-9513"/>
                    <a:lumOff val="-16343"/>
                  </a:schemeClr>
                </a:solidFill>
              </a:rPr>
              <a:t>.</a:t>
            </a:r>
          </a:p>
          <a:p>
            <a:pPr marL="0" indent="0" defTabSz="219456">
              <a:lnSpc>
                <a:spcPct val="100000"/>
              </a:lnSpc>
              <a:spcBef>
                <a:spcPts val="550"/>
              </a:spcBef>
              <a:buNone/>
              <a:defRPr sz="2880">
                <a:solidFill>
                  <a:srgbClr val="212529"/>
                </a:solidFill>
              </a:defRPr>
            </a:pPr>
            <a:endParaRPr dirty="0">
              <a:solidFill>
                <a:schemeClr val="accent5">
                  <a:hueOff val="-82419"/>
                  <a:satOff val="-9513"/>
                  <a:lumOff val="-16343"/>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rPr dirty="0"/>
              <a:t>Purpose of </a:t>
            </a:r>
            <a:r>
              <a:rPr dirty="0" err="1"/>
              <a:t>RxNorm</a:t>
            </a:r>
            <a:endParaRPr dirty="0"/>
          </a:p>
          <a:p>
            <a:pPr marL="0" indent="0" defTabSz="219456">
              <a:lnSpc>
                <a:spcPct val="100000"/>
              </a:lnSpc>
              <a:spcBef>
                <a:spcPts val="550"/>
              </a:spcBef>
              <a:buNone/>
              <a:defRPr sz="2880">
                <a:solidFill>
                  <a:srgbClr val="212529"/>
                </a:solidFill>
              </a:defRPr>
            </a:pPr>
            <a:r>
              <a:rPr dirty="0"/>
              <a:t>Hospitals, pharmacies, and other organizations use computer systems to record and process drug information. Because these systems use many different sets of drug names, it can be difficult for one system to communicate with another. To address this challenge, </a:t>
            </a:r>
            <a:r>
              <a:rPr b="1" dirty="0" err="1">
                <a:solidFill>
                  <a:schemeClr val="accent2">
                    <a:hueOff val="-202083"/>
                    <a:satOff val="17755"/>
                    <a:lumOff val="-16089"/>
                  </a:schemeClr>
                </a:solidFill>
              </a:rPr>
              <a:t>RxNorm</a:t>
            </a:r>
            <a:r>
              <a:rPr b="1" dirty="0">
                <a:solidFill>
                  <a:schemeClr val="accent2">
                    <a:hueOff val="-202083"/>
                    <a:satOff val="17755"/>
                    <a:lumOff val="-16089"/>
                  </a:schemeClr>
                </a:solidFill>
              </a:rPr>
              <a:t> provides normalized names and unique identifiers for medicines and drugs. The goal of </a:t>
            </a:r>
            <a:r>
              <a:rPr b="1" dirty="0" err="1">
                <a:solidFill>
                  <a:schemeClr val="accent2">
                    <a:hueOff val="-202083"/>
                    <a:satOff val="17755"/>
                    <a:lumOff val="-16089"/>
                  </a:schemeClr>
                </a:solidFill>
              </a:rPr>
              <a:t>RxNorm</a:t>
            </a:r>
            <a:r>
              <a:rPr b="1" dirty="0">
                <a:solidFill>
                  <a:schemeClr val="accent2">
                    <a:hueOff val="-202083"/>
                    <a:satOff val="17755"/>
                    <a:lumOff val="-16089"/>
                  </a:schemeClr>
                </a:solidFill>
              </a:rPr>
              <a:t> is to allow computer systems to communicate drug-related information efficiently and unambiguously.</a:t>
            </a:r>
          </a:p>
          <a:p>
            <a:pPr marL="0" indent="0" defTabSz="219456">
              <a:lnSpc>
                <a:spcPct val="100000"/>
              </a:lnSpc>
              <a:spcBef>
                <a:spcPts val="550"/>
              </a:spcBef>
              <a:buNone/>
              <a:defRPr sz="2880">
                <a:solidFill>
                  <a:srgbClr val="212529"/>
                </a:solidFill>
              </a:defRPr>
            </a:pPr>
            <a:endParaRPr b="1" dirty="0">
              <a:solidFill>
                <a:schemeClr val="accent2">
                  <a:hueOff val="-202083"/>
                  <a:satOff val="17755"/>
                  <a:lumOff val="-16089"/>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rPr dirty="0"/>
              <a:t>Scope of </a:t>
            </a:r>
            <a:r>
              <a:rPr dirty="0" err="1"/>
              <a:t>RxNorm</a:t>
            </a:r>
            <a:endParaRPr dirty="0"/>
          </a:p>
          <a:p>
            <a:pPr marL="0" indent="0" defTabSz="219456">
              <a:lnSpc>
                <a:spcPct val="100000"/>
              </a:lnSpc>
              <a:spcBef>
                <a:spcPts val="550"/>
              </a:spcBef>
              <a:buNone/>
              <a:defRPr sz="2880">
                <a:solidFill>
                  <a:srgbClr val="212529"/>
                </a:solidFill>
              </a:defRPr>
            </a:pPr>
            <a:r>
              <a:rPr dirty="0" err="1"/>
              <a:t>RxNorm</a:t>
            </a:r>
            <a:r>
              <a:rPr dirty="0"/>
              <a:t> contains the names of prescription and many over-the-counter drugs available in the United States. </a:t>
            </a:r>
          </a:p>
          <a:p>
            <a:pPr marL="0" indent="0" defTabSz="219456">
              <a:lnSpc>
                <a:spcPct val="100000"/>
              </a:lnSpc>
              <a:spcBef>
                <a:spcPts val="550"/>
              </a:spcBef>
              <a:buNone/>
              <a:defRPr sz="2880">
                <a:solidFill>
                  <a:srgbClr val="212529"/>
                </a:solidFill>
              </a:defRPr>
            </a:pPr>
            <a:r>
              <a:rPr dirty="0" err="1"/>
              <a:t>RxNorm</a:t>
            </a:r>
            <a:r>
              <a:rPr dirty="0"/>
              <a:t> includes generic and branded:</a:t>
            </a:r>
          </a:p>
          <a:p>
            <a:pPr marL="219456" indent="-152400" defTabSz="219456">
              <a:lnSpc>
                <a:spcPct val="100000"/>
              </a:lnSpc>
              <a:spcBef>
                <a:spcPts val="0"/>
              </a:spcBef>
              <a:buClr>
                <a:srgbClr val="212529"/>
              </a:buClr>
              <a:buFont typeface="Helvetica Neue"/>
              <a:defRPr sz="2880">
                <a:solidFill>
                  <a:srgbClr val="212529"/>
                </a:solidFill>
              </a:defRPr>
            </a:pPr>
            <a:r>
              <a:rPr dirty="0"/>
              <a:t>Clinical drugs - pharmaceutical products given to (or taken by) a patient with therapeutic intent</a:t>
            </a:r>
          </a:p>
          <a:p>
            <a:pPr marL="219456" indent="-152400" defTabSz="219456">
              <a:lnSpc>
                <a:spcPct val="100000"/>
              </a:lnSpc>
              <a:spcBef>
                <a:spcPts val="0"/>
              </a:spcBef>
              <a:buClr>
                <a:srgbClr val="212529"/>
              </a:buClr>
              <a:buFont typeface="Helvetica Neue"/>
              <a:defRPr sz="2880">
                <a:solidFill>
                  <a:srgbClr val="212529"/>
                </a:solidFill>
              </a:defRPr>
            </a:pPr>
            <a:r>
              <a:rPr dirty="0"/>
              <a:t>Drug packs - packs that contain multiple drugs, or drugs designed to be administered in a specified sequence</a:t>
            </a:r>
          </a:p>
          <a:p>
            <a:pPr marL="0" indent="0" defTabSz="219456">
              <a:lnSpc>
                <a:spcPct val="100000"/>
              </a:lnSpc>
              <a:spcBef>
                <a:spcPts val="550"/>
              </a:spcBef>
              <a:buNone/>
              <a:defRPr sz="2880">
                <a:solidFill>
                  <a:srgbClr val="212529"/>
                </a:solidFill>
              </a:defRPr>
            </a:pPr>
            <a:r>
              <a:rPr dirty="0"/>
              <a:t>Non-therapeutic radiopharmaceuticals, bulk powders, contrast media, food, dietary supplements, and medical devices are all out-of-scope for </a:t>
            </a:r>
            <a:r>
              <a:rPr dirty="0" err="1"/>
              <a:t>RxNorm</a:t>
            </a:r>
            <a:r>
              <a:rPr dirty="0"/>
              <a:t>. Medical devices include but are not limited to bandages and crutches.</a:t>
            </a:r>
          </a:p>
        </p:txBody>
      </p:sp>
      <p:pic>
        <p:nvPicPr>
          <p:cNvPr id="406" name="Image" descr="Image"/>
          <p:cNvPicPr>
            <a:picLocks noChangeAspect="1"/>
          </p:cNvPicPr>
          <p:nvPr/>
        </p:nvPicPr>
        <p:blipFill>
          <a:blip r:embed="rId2"/>
          <a:stretch>
            <a:fillRect/>
          </a:stretch>
        </p:blipFill>
        <p:spPr>
          <a:xfrm>
            <a:off x="3100955" y="8973"/>
            <a:ext cx="1869782" cy="1869781"/>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Screen Shot 2021-09-15 at 4.57.17 PM.png" descr="Screen Shot 2021-09-15 at 4.57.17 PM.png"/>
          <p:cNvPicPr>
            <a:picLocks noChangeAspect="1"/>
          </p:cNvPicPr>
          <p:nvPr/>
        </p:nvPicPr>
        <p:blipFill>
          <a:blip r:embed="rId2"/>
          <a:stretch>
            <a:fillRect/>
          </a:stretch>
        </p:blipFill>
        <p:spPr>
          <a:xfrm>
            <a:off x="1236328" y="314471"/>
            <a:ext cx="9719344" cy="5908608"/>
          </a:xfrm>
          <a:prstGeom prst="rect">
            <a:avLst/>
          </a:prstGeom>
          <a:ln w="12700">
            <a:miter lim="400000"/>
          </a:ln>
        </p:spPr>
      </p:pic>
      <p:sp>
        <p:nvSpPr>
          <p:cNvPr id="409" name="https://www.nlm.nih.gov/research/umls/rxnorm/overview.html"/>
          <p:cNvSpPr txBox="1"/>
          <p:nvPr/>
        </p:nvSpPr>
        <p:spPr>
          <a:xfrm>
            <a:off x="1879016" y="6414054"/>
            <a:ext cx="310501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u="sng">
                <a:hlinkClick r:id="rId3"/>
              </a:rPr>
              <a:t>https://www.nlm.nih.gov/research/umls/rxnorm/overview.html</a:t>
            </a:r>
            <a:r>
              <a:rPr sz="90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https://www.nlm.nih.gov/research/umls/rxnorm/index.html"/>
          <p:cNvSpPr txBox="1"/>
          <p:nvPr/>
        </p:nvSpPr>
        <p:spPr>
          <a:xfrm>
            <a:off x="168958" y="271284"/>
            <a:ext cx="290464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https://www.nlm.nih.gov/research/umls/rxnorm/index.html</a:t>
            </a:r>
          </a:p>
        </p:txBody>
      </p:sp>
      <p:sp>
        <p:nvSpPr>
          <p:cNvPr id="412" name="https://mor.nlm.nih.gov/RxNav/"/>
          <p:cNvSpPr txBox="1"/>
          <p:nvPr/>
        </p:nvSpPr>
        <p:spPr>
          <a:xfrm>
            <a:off x="3684025" y="2319888"/>
            <a:ext cx="4823949"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dirty="0">
                <a:hlinkClick r:id="rId2"/>
              </a:rPr>
              <a:t>https://mor.nlm.nih.gov/RxNav/</a:t>
            </a:r>
            <a:r>
              <a:rPr sz="2800" dirty="0"/>
              <a:t> </a:t>
            </a:r>
          </a:p>
        </p:txBody>
      </p:sp>
      <p:pic>
        <p:nvPicPr>
          <p:cNvPr id="413" name="Screen Shot 2021-09-15 at 5.00.18 PM.png" descr="Screen Shot 2021-09-15 at 5.00.18 PM.png"/>
          <p:cNvPicPr>
            <a:picLocks noChangeAspect="1"/>
          </p:cNvPicPr>
          <p:nvPr/>
        </p:nvPicPr>
        <p:blipFill>
          <a:blip r:embed="rId3"/>
          <a:stretch>
            <a:fillRect/>
          </a:stretch>
        </p:blipFill>
        <p:spPr>
          <a:xfrm>
            <a:off x="220585" y="613090"/>
            <a:ext cx="5316615" cy="1795880"/>
          </a:xfrm>
          <a:prstGeom prst="rect">
            <a:avLst/>
          </a:prstGeom>
          <a:ln w="12700">
            <a:miter lim="400000"/>
          </a:ln>
        </p:spPr>
      </p:pic>
      <p:pic>
        <p:nvPicPr>
          <p:cNvPr id="414" name="Screen Shot 2021-09-15 at 5.00.51 PM.png" descr="Screen Shot 2021-09-15 at 5.00.51 PM.png"/>
          <p:cNvPicPr>
            <a:picLocks noChangeAspect="1"/>
          </p:cNvPicPr>
          <p:nvPr/>
        </p:nvPicPr>
        <p:blipFill>
          <a:blip r:embed="rId4"/>
          <a:stretch>
            <a:fillRect/>
          </a:stretch>
        </p:blipFill>
        <p:spPr>
          <a:xfrm>
            <a:off x="2469288" y="2905771"/>
            <a:ext cx="7520341" cy="3952229"/>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LOINC codes"/>
          <p:cNvSpPr txBox="1">
            <a:spLocks noGrp="1"/>
          </p:cNvSpPr>
          <p:nvPr>
            <p:ph type="title"/>
          </p:nvPr>
        </p:nvSpPr>
        <p:spPr>
          <a:xfrm>
            <a:off x="147185" y="251186"/>
            <a:ext cx="10985501" cy="717551"/>
          </a:xfrm>
          <a:prstGeom prst="rect">
            <a:avLst/>
          </a:prstGeom>
        </p:spPr>
        <p:txBody>
          <a:bodyPr/>
          <a:lstStyle/>
          <a:p>
            <a:r>
              <a:t>LOINC codes </a:t>
            </a:r>
          </a:p>
        </p:txBody>
      </p:sp>
      <p:sp>
        <p:nvSpPr>
          <p:cNvPr id="417" name="https://loinc.org/panels/"/>
          <p:cNvSpPr txBox="1"/>
          <p:nvPr/>
        </p:nvSpPr>
        <p:spPr>
          <a:xfrm>
            <a:off x="173962" y="2475779"/>
            <a:ext cx="370550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panels</a:t>
            </a:r>
            <a:r>
              <a:rPr sz="2800"/>
              <a:t>/</a:t>
            </a:r>
          </a:p>
        </p:txBody>
      </p:sp>
      <p:sp>
        <p:nvSpPr>
          <p:cNvPr id="418" name="https://loinc.org/sdh/"/>
          <p:cNvSpPr txBox="1"/>
          <p:nvPr/>
        </p:nvSpPr>
        <p:spPr>
          <a:xfrm>
            <a:off x="192833" y="3256827"/>
            <a:ext cx="3325141"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u="sng">
                <a:hlinkClick r:id="rId2"/>
              </a:rPr>
              <a:t>https://loinc.org/sdh/</a:t>
            </a:r>
            <a:r>
              <a:rPr sz="2800"/>
              <a:t> </a:t>
            </a:r>
          </a:p>
        </p:txBody>
      </p:sp>
      <p:sp>
        <p:nvSpPr>
          <p:cNvPr id="419" name="https://loinc.org/newborn-screening/"/>
          <p:cNvSpPr txBox="1"/>
          <p:nvPr/>
        </p:nvSpPr>
        <p:spPr>
          <a:xfrm>
            <a:off x="228841" y="4037875"/>
            <a:ext cx="5633850"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newborn-screening/</a:t>
            </a:r>
          </a:p>
        </p:txBody>
      </p:sp>
      <p:sp>
        <p:nvSpPr>
          <p:cNvPr id="420" name="https://loinc.org/document-ontology/"/>
          <p:cNvSpPr txBox="1"/>
          <p:nvPr/>
        </p:nvSpPr>
        <p:spPr>
          <a:xfrm>
            <a:off x="205828" y="4818922"/>
            <a:ext cx="5677452"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atOff val="-20754"/>
                    <a:lumOff val="-16738"/>
                  </a:schemeClr>
                </a:solidFill>
              </a:rPr>
              <a:t>document-ontology/</a:t>
            </a:r>
          </a:p>
        </p:txBody>
      </p:sp>
      <p:sp>
        <p:nvSpPr>
          <p:cNvPr id="421" name="https://loinc.org/attachments/"/>
          <p:cNvSpPr txBox="1"/>
          <p:nvPr/>
        </p:nvSpPr>
        <p:spPr>
          <a:xfrm>
            <a:off x="217345" y="5599970"/>
            <a:ext cx="4598375"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800"/>
              <a:t>https://loinc.org/</a:t>
            </a:r>
            <a:r>
              <a:rPr sz="2800" b="1">
                <a:solidFill>
                  <a:schemeClr val="accent6"/>
                </a:solidFill>
              </a:rPr>
              <a:t>attachments</a:t>
            </a:r>
            <a:r>
              <a:rPr sz="2800"/>
              <a:t>/</a:t>
            </a:r>
          </a:p>
        </p:txBody>
      </p:sp>
      <p:sp>
        <p:nvSpPr>
          <p:cNvPr id="422" name="https://www.regenstrief.org/"/>
          <p:cNvSpPr txBox="1"/>
          <p:nvPr/>
        </p:nvSpPr>
        <p:spPr>
          <a:xfrm>
            <a:off x="152898" y="829377"/>
            <a:ext cx="459754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lvl1pPr>
          </a:lstStyle>
          <a:p>
            <a:r>
              <a:rPr sz="3000"/>
              <a:t>https://www.regenstrief.org/</a:t>
            </a:r>
          </a:p>
        </p:txBody>
      </p:sp>
      <p:sp>
        <p:nvSpPr>
          <p:cNvPr id="423" name="LOINC is a common language (set of identifiers, names, and codes) for identifying health measurements, observations, and documents"/>
          <p:cNvSpPr txBox="1"/>
          <p:nvPr/>
        </p:nvSpPr>
        <p:spPr>
          <a:xfrm>
            <a:off x="6537055" y="1122727"/>
            <a:ext cx="5208915" cy="4975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sz="8000">
                <a:solidFill>
                  <a:srgbClr val="4D5156"/>
                </a:solidFill>
                <a:latin typeface="Arial"/>
                <a:ea typeface="Arial"/>
                <a:cs typeface="Arial"/>
                <a:sym typeface="Arial"/>
              </a:defRPr>
            </a:pPr>
            <a:r>
              <a:rPr sz="4000" b="1">
                <a:solidFill>
                  <a:srgbClr val="5F6368"/>
                </a:solidFill>
              </a:rPr>
              <a:t>LOINC</a:t>
            </a:r>
            <a:r>
              <a:rPr sz="4000"/>
              <a:t> is a common language (set of identifiers, names, and </a:t>
            </a:r>
            <a:r>
              <a:rPr sz="4000" b="1">
                <a:solidFill>
                  <a:srgbClr val="5F6368"/>
                </a:solidFill>
              </a:rPr>
              <a:t>codes</a:t>
            </a:r>
            <a:r>
              <a:rPr sz="4000"/>
              <a:t>) for identifying health measurements, observations, and documents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Screen Shot 2021-09-15 at 5.12.15 PM.png" descr="Screen Shot 2021-09-15 at 5.12.15 PM.png"/>
          <p:cNvPicPr>
            <a:picLocks noChangeAspect="1"/>
          </p:cNvPicPr>
          <p:nvPr/>
        </p:nvPicPr>
        <p:blipFill>
          <a:blip r:embed="rId2"/>
          <a:stretch>
            <a:fillRect/>
          </a:stretch>
        </p:blipFill>
        <p:spPr>
          <a:xfrm>
            <a:off x="212439" y="382665"/>
            <a:ext cx="11699692" cy="4958475"/>
          </a:xfrm>
          <a:prstGeom prst="rect">
            <a:avLst/>
          </a:prstGeom>
          <a:ln w="12700">
            <a:miter lim="400000"/>
          </a:ln>
        </p:spPr>
      </p:pic>
      <p:sp>
        <p:nvSpPr>
          <p:cNvPr id="426" name="https://loinc.org/search/?t=1&amp;s=transportation"/>
          <p:cNvSpPr txBox="1"/>
          <p:nvPr/>
        </p:nvSpPr>
        <p:spPr>
          <a:xfrm>
            <a:off x="2146173" y="5752025"/>
            <a:ext cx="757630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hlinkClick r:id="rId3"/>
              </a:rPr>
              <a:t>https://loinc.org/search/?t=1&amp;s=transportation</a:t>
            </a:r>
            <a:r>
              <a:rPr lang="en-US" sz="3000" dirty="0"/>
              <a:t> </a:t>
            </a: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VX"/>
          <p:cNvSpPr txBox="1">
            <a:spLocks noGrp="1"/>
          </p:cNvSpPr>
          <p:nvPr>
            <p:ph type="title"/>
          </p:nvPr>
        </p:nvSpPr>
        <p:spPr>
          <a:xfrm>
            <a:off x="170157" y="182270"/>
            <a:ext cx="10985501" cy="717551"/>
          </a:xfrm>
          <a:prstGeom prst="rect">
            <a:avLst/>
          </a:prstGeom>
        </p:spPr>
        <p:txBody>
          <a:bodyPr/>
          <a:lstStyle/>
          <a:p>
            <a:r>
              <a:t>CVX</a:t>
            </a:r>
          </a:p>
        </p:txBody>
      </p:sp>
      <p:sp>
        <p:nvSpPr>
          <p:cNvPr id="429" name="https://www2a.cdc.gov/vaccines/iis/iisstandards/vaccines.asp?rpt=cvx"/>
          <p:cNvSpPr txBox="1"/>
          <p:nvPr/>
        </p:nvSpPr>
        <p:spPr>
          <a:xfrm>
            <a:off x="215880" y="936765"/>
            <a:ext cx="9261766" cy="43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2500" dirty="0"/>
              <a:t>https://www2a.cdc.gov/vaccines/</a:t>
            </a:r>
            <a:r>
              <a:rPr sz="2500" dirty="0" err="1"/>
              <a:t>iis</a:t>
            </a:r>
            <a:r>
              <a:rPr sz="2500" dirty="0"/>
              <a:t>/</a:t>
            </a:r>
            <a:r>
              <a:rPr sz="2500" dirty="0" err="1"/>
              <a:t>iisstandards</a:t>
            </a:r>
            <a:r>
              <a:rPr sz="2500" dirty="0"/>
              <a:t>/</a:t>
            </a:r>
            <a:r>
              <a:rPr sz="2500" dirty="0" err="1"/>
              <a:t>vaccines.asp?rpt</a:t>
            </a:r>
            <a:r>
              <a:rPr sz="2500" dirty="0"/>
              <a:t>=</a:t>
            </a:r>
            <a:r>
              <a:rPr sz="2500" dirty="0" err="1"/>
              <a:t>cvx</a:t>
            </a:r>
            <a:endParaRPr sz="2500" dirty="0"/>
          </a:p>
        </p:txBody>
      </p:sp>
      <p:pic>
        <p:nvPicPr>
          <p:cNvPr id="430" name="Screen Shot 2021-09-15 at 5.05.49 PM.png" descr="Screen Shot 2021-09-15 at 5.05.49 PM.png"/>
          <p:cNvPicPr>
            <a:picLocks noChangeAspect="1"/>
          </p:cNvPicPr>
          <p:nvPr/>
        </p:nvPicPr>
        <p:blipFill>
          <a:blip r:embed="rId2"/>
          <a:stretch>
            <a:fillRect/>
          </a:stretch>
        </p:blipFill>
        <p:spPr>
          <a:xfrm>
            <a:off x="210693" y="1619062"/>
            <a:ext cx="6737351" cy="47625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7901159" y="2647082"/>
            <a:ext cx="3376212" cy="247737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NPI"/>
          <p:cNvSpPr txBox="1">
            <a:spLocks noGrp="1"/>
          </p:cNvSpPr>
          <p:nvPr>
            <p:ph type="title"/>
          </p:nvPr>
        </p:nvSpPr>
        <p:spPr>
          <a:xfrm>
            <a:off x="189754" y="128349"/>
            <a:ext cx="10985501" cy="717475"/>
          </a:xfrm>
          <a:prstGeom prst="rect">
            <a:avLst/>
          </a:prstGeom>
        </p:spPr>
        <p:txBody>
          <a:bodyPr/>
          <a:lstStyle/>
          <a:p>
            <a:r>
              <a:t>NPI </a:t>
            </a:r>
          </a:p>
        </p:txBody>
      </p:sp>
      <p:sp>
        <p:nvSpPr>
          <p:cNvPr id="434" name="National provider index"/>
          <p:cNvSpPr txBox="1">
            <a:spLocks noGrp="1"/>
          </p:cNvSpPr>
          <p:nvPr>
            <p:ph type="body" idx="13"/>
          </p:nvPr>
        </p:nvSpPr>
        <p:spPr>
          <a:xfrm>
            <a:off x="189754" y="775081"/>
            <a:ext cx="10985501"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National provider index</a:t>
            </a:r>
          </a:p>
        </p:txBody>
      </p:sp>
      <p:sp>
        <p:nvSpPr>
          <p:cNvPr id="435" name="https://npiregistry.cms.hhs.gov/"/>
          <p:cNvSpPr txBox="1"/>
          <p:nvPr/>
        </p:nvSpPr>
        <p:spPr>
          <a:xfrm>
            <a:off x="203579" y="1210510"/>
            <a:ext cx="5069593"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t>https://</a:t>
            </a:r>
            <a:r>
              <a:rPr sz="3000" dirty="0" err="1"/>
              <a:t>npiregistry.cms.hhs.gov</a:t>
            </a:r>
            <a:r>
              <a:rPr sz="3000" dirty="0"/>
              <a:t>/</a:t>
            </a:r>
          </a:p>
        </p:txBody>
      </p:sp>
      <p:pic>
        <p:nvPicPr>
          <p:cNvPr id="436" name="Screen Shot 2021-09-15 at 5.16.06 PM.png" descr="Screen Shot 2021-09-15 at 5.16.06 PM.png"/>
          <p:cNvPicPr>
            <a:picLocks noChangeAspect="1"/>
          </p:cNvPicPr>
          <p:nvPr/>
        </p:nvPicPr>
        <p:blipFill>
          <a:blip r:embed="rId2"/>
          <a:stretch>
            <a:fillRect/>
          </a:stretch>
        </p:blipFill>
        <p:spPr>
          <a:xfrm>
            <a:off x="251329" y="2011023"/>
            <a:ext cx="7645401" cy="4521201"/>
          </a:xfrm>
          <a:prstGeom prst="rect">
            <a:avLst/>
          </a:prstGeom>
          <a:ln w="12700">
            <a:miter lim="400000"/>
          </a:ln>
        </p:spPr>
      </p:pic>
      <p:sp>
        <p:nvSpPr>
          <p:cNvPr id="437" name="https://taxonomy.nucc.org/"/>
          <p:cNvSpPr txBox="1"/>
          <p:nvPr/>
        </p:nvSpPr>
        <p:spPr>
          <a:xfrm>
            <a:off x="7921266" y="3792764"/>
            <a:ext cx="4372351"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dirty="0"/>
              <a:t>https://</a:t>
            </a:r>
            <a:r>
              <a:rPr sz="3000" dirty="0" err="1"/>
              <a:t>taxonomy.nucc.org</a:t>
            </a:r>
            <a:r>
              <a:rPr sz="3000" dirty="0"/>
              <a:t>/</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https://clinicaltables.nlm.nih.gov"/>
          <p:cNvSpPr txBox="1"/>
          <p:nvPr/>
        </p:nvSpPr>
        <p:spPr>
          <a:xfrm>
            <a:off x="223571" y="120168"/>
            <a:ext cx="7010637" cy="666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4000" u="sng">
                <a:hlinkClick r:id="rId2"/>
              </a:rPr>
              <a:t>https://clinicaltables.nlm.nih.gov</a:t>
            </a:r>
            <a:r>
              <a:rPr sz="4000"/>
              <a:t> </a:t>
            </a:r>
          </a:p>
        </p:txBody>
      </p:sp>
      <p:pic>
        <p:nvPicPr>
          <p:cNvPr id="440" name="Screen Shot 2021-09-15 at 10.29.03 AM.png" descr="Screen Shot 2021-09-15 at 10.29.03 AM.png"/>
          <p:cNvPicPr>
            <a:picLocks noChangeAspect="1"/>
          </p:cNvPicPr>
          <p:nvPr/>
        </p:nvPicPr>
        <p:blipFill>
          <a:blip r:embed="rId3"/>
          <a:stretch>
            <a:fillRect/>
          </a:stretch>
        </p:blipFill>
        <p:spPr>
          <a:xfrm>
            <a:off x="218057" y="741882"/>
            <a:ext cx="9924360" cy="6109118"/>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7DCB-FBDA-CC83-B56E-9D1F754BDAD6}"/>
              </a:ext>
            </a:extLst>
          </p:cNvPr>
          <p:cNvSpPr>
            <a:spLocks noGrp="1"/>
          </p:cNvSpPr>
          <p:nvPr>
            <p:ph type="title"/>
          </p:nvPr>
        </p:nvSpPr>
        <p:spPr>
          <a:xfrm>
            <a:off x="322612" y="336805"/>
            <a:ext cx="10515600" cy="1325563"/>
          </a:xfrm>
        </p:spPr>
        <p:txBody>
          <a:bodyPr/>
          <a:lstStyle/>
          <a:p>
            <a:r>
              <a:rPr lang="en-US" b="1" dirty="0"/>
              <a:t>Solving interoperability</a:t>
            </a:r>
          </a:p>
        </p:txBody>
      </p:sp>
      <p:pic>
        <p:nvPicPr>
          <p:cNvPr id="3076" name="Picture 4" descr="Barriers to Achieving Interoperability in Healthcare Provider Organizations">
            <a:extLst>
              <a:ext uri="{FF2B5EF4-FFF2-40B4-BE49-F238E27FC236}">
                <a16:creationId xmlns:a16="http://schemas.microsoft.com/office/drawing/2014/main" id="{F6DA3CFD-6CE3-58D3-DD2A-25E948FA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12" y="1556787"/>
            <a:ext cx="6349340" cy="4762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minent Companies Providing Healthcare Interoperability Solutions">
            <a:extLst>
              <a:ext uri="{FF2B5EF4-FFF2-40B4-BE49-F238E27FC236}">
                <a16:creationId xmlns:a16="http://schemas.microsoft.com/office/drawing/2014/main" id="{EC514374-35D4-956F-F552-C7D0B4421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749" y="4676924"/>
            <a:ext cx="5052952" cy="18442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2BE769-84A0-5504-A3A9-69E6E34C3D76}"/>
              </a:ext>
            </a:extLst>
          </p:cNvPr>
          <p:cNvSpPr txBox="1"/>
          <p:nvPr/>
        </p:nvSpPr>
        <p:spPr>
          <a:xfrm>
            <a:off x="6354749" y="6461312"/>
            <a:ext cx="6097978" cy="261610"/>
          </a:xfrm>
          <a:prstGeom prst="rect">
            <a:avLst/>
          </a:prstGeom>
          <a:noFill/>
        </p:spPr>
        <p:txBody>
          <a:bodyPr wrap="square">
            <a:spAutoFit/>
          </a:bodyPr>
          <a:lstStyle/>
          <a:p>
            <a:r>
              <a:rPr lang="en-US" sz="1100" dirty="0"/>
              <a:t>https://</a:t>
            </a:r>
            <a:r>
              <a:rPr lang="en-US" sz="1100" dirty="0" err="1"/>
              <a:t>www.delveinsight.com</a:t>
            </a:r>
            <a:r>
              <a:rPr lang="en-US" sz="1100" dirty="0"/>
              <a:t>/blog/interoperability-solutions-in-healthcare</a:t>
            </a:r>
          </a:p>
        </p:txBody>
      </p:sp>
      <p:sp>
        <p:nvSpPr>
          <p:cNvPr id="9" name="TextBox 8">
            <a:extLst>
              <a:ext uri="{FF2B5EF4-FFF2-40B4-BE49-F238E27FC236}">
                <a16:creationId xmlns:a16="http://schemas.microsoft.com/office/drawing/2014/main" id="{16F1850D-8C84-BED0-7DE1-A2E045DC6DD6}"/>
              </a:ext>
            </a:extLst>
          </p:cNvPr>
          <p:cNvSpPr txBox="1"/>
          <p:nvPr/>
        </p:nvSpPr>
        <p:spPr>
          <a:xfrm>
            <a:off x="123703" y="5867368"/>
            <a:ext cx="6097978" cy="261610"/>
          </a:xfrm>
          <a:prstGeom prst="rect">
            <a:avLst/>
          </a:prstGeom>
          <a:noFill/>
        </p:spPr>
        <p:txBody>
          <a:bodyPr wrap="square">
            <a:spAutoFit/>
          </a:bodyPr>
          <a:lstStyle/>
          <a:p>
            <a:r>
              <a:rPr lang="en-US" sz="1100" dirty="0"/>
              <a:t>https://</a:t>
            </a:r>
            <a:r>
              <a:rPr lang="en-US" sz="1100" dirty="0" err="1"/>
              <a:t>jelvix.com</a:t>
            </a:r>
            <a:r>
              <a:rPr lang="en-US" sz="1100" dirty="0"/>
              <a:t>/blog/interoperability-in-healthcare</a:t>
            </a:r>
          </a:p>
        </p:txBody>
      </p:sp>
      <p:sp>
        <p:nvSpPr>
          <p:cNvPr id="11" name="TextBox 10">
            <a:extLst>
              <a:ext uri="{FF2B5EF4-FFF2-40B4-BE49-F238E27FC236}">
                <a16:creationId xmlns:a16="http://schemas.microsoft.com/office/drawing/2014/main" id="{6F7F668E-1E9B-A566-6669-3073191CA0D9}"/>
              </a:ext>
            </a:extLst>
          </p:cNvPr>
          <p:cNvSpPr txBox="1"/>
          <p:nvPr/>
        </p:nvSpPr>
        <p:spPr>
          <a:xfrm>
            <a:off x="6369132" y="2431564"/>
            <a:ext cx="5375564" cy="1754326"/>
          </a:xfrm>
          <a:prstGeom prst="rect">
            <a:avLst/>
          </a:prstGeom>
          <a:noFill/>
        </p:spPr>
        <p:txBody>
          <a:bodyPr wrap="square">
            <a:spAutoFit/>
          </a:bodyPr>
          <a:lstStyle/>
          <a:p>
            <a:r>
              <a:rPr lang="en-US" dirty="0">
                <a:hlinkClick r:id="rId5"/>
              </a:rPr>
              <a:t>https://www.cms.gov/newsroom/press-releases/cms-finalizes-rule-expand-access-health-information-and-improve-prior-authorization-process</a:t>
            </a:r>
            <a:endParaRPr lang="en-US" dirty="0"/>
          </a:p>
          <a:p>
            <a:endParaRPr lang="en-US" dirty="0"/>
          </a:p>
          <a:p>
            <a:r>
              <a:rPr lang="en-US" dirty="0">
                <a:hlinkClick r:id="rId6"/>
              </a:rPr>
              <a:t>https://www.healthit.gov/topic/laws-regulation-and-policy/health-it-legislation</a:t>
            </a:r>
            <a:r>
              <a:rPr lang="en-US" dirty="0"/>
              <a:t> </a:t>
            </a:r>
          </a:p>
        </p:txBody>
      </p:sp>
      <p:sp>
        <p:nvSpPr>
          <p:cNvPr id="12" name="TextBox 11">
            <a:extLst>
              <a:ext uri="{FF2B5EF4-FFF2-40B4-BE49-F238E27FC236}">
                <a16:creationId xmlns:a16="http://schemas.microsoft.com/office/drawing/2014/main" id="{DC92AECF-C0E5-6584-1DFC-421BB24F1F78}"/>
              </a:ext>
            </a:extLst>
          </p:cNvPr>
          <p:cNvSpPr txBox="1"/>
          <p:nvPr/>
        </p:nvSpPr>
        <p:spPr>
          <a:xfrm>
            <a:off x="6369132" y="1676668"/>
            <a:ext cx="3100913" cy="369332"/>
          </a:xfrm>
          <a:prstGeom prst="rect">
            <a:avLst/>
          </a:prstGeom>
          <a:noFill/>
        </p:spPr>
        <p:txBody>
          <a:bodyPr wrap="none" rtlCol="0">
            <a:spAutoFit/>
          </a:bodyPr>
          <a:lstStyle/>
          <a:p>
            <a:r>
              <a:rPr lang="en-US" b="1" dirty="0"/>
              <a:t>HITECH -&gt; 21st Century Cures   </a:t>
            </a:r>
          </a:p>
        </p:txBody>
      </p:sp>
    </p:spTree>
    <p:extLst>
      <p:ext uri="{BB962C8B-B14F-4D97-AF65-F5344CB8AC3E}">
        <p14:creationId xmlns:p14="http://schemas.microsoft.com/office/powerpoint/2010/main" val="3249273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UF {public use files}"/>
          <p:cNvSpPr txBox="1">
            <a:spLocks noGrp="1"/>
          </p:cNvSpPr>
          <p:nvPr>
            <p:ph type="title"/>
          </p:nvPr>
        </p:nvSpPr>
        <p:spPr>
          <a:xfrm>
            <a:off x="445821" y="2927423"/>
            <a:ext cx="10985501" cy="717551"/>
          </a:xfrm>
          <a:prstGeom prst="rect">
            <a:avLst/>
          </a:prstGeom>
        </p:spPr>
        <p:txBody>
          <a:bodyPr/>
          <a:lstStyle/>
          <a:p>
            <a:r>
              <a:t>PUF {public use files} </a:t>
            </a:r>
          </a:p>
        </p:txBody>
      </p:sp>
      <p:sp>
        <p:nvSpPr>
          <p:cNvPr id="443" name="https://www.cms.gov/CCIIO/Resources/Data-Resources/marketplace-puf"/>
          <p:cNvSpPr txBox="1"/>
          <p:nvPr/>
        </p:nvSpPr>
        <p:spPr>
          <a:xfrm>
            <a:off x="478573" y="3623263"/>
            <a:ext cx="11547969"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3000" u="sng">
                <a:hlinkClick r:id="rId2"/>
              </a:rPr>
              <a:t>https://www.cms.gov/CCIIO/Resources/Data-Resources/marketplace-puf</a:t>
            </a:r>
            <a:r>
              <a:rPr sz="3000"/>
              <a:t> </a:t>
            </a:r>
          </a:p>
        </p:txBody>
      </p:sp>
      <p:sp>
        <p:nvSpPr>
          <p:cNvPr id="444" name="Health Insurance"/>
          <p:cNvSpPr txBox="1"/>
          <p:nvPr/>
        </p:nvSpPr>
        <p:spPr>
          <a:xfrm>
            <a:off x="445821" y="2177211"/>
            <a:ext cx="10985501" cy="717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nSpc>
                <a:spcPct val="80000"/>
              </a:lnSpc>
              <a:spcBef>
                <a:spcPts val="0"/>
              </a:spcBef>
              <a:defRPr sz="8500" b="1" spc="-170"/>
            </a:lvl1pPr>
          </a:lstStyle>
          <a:p>
            <a:r>
              <a:rPr sz="4250"/>
              <a:t>Health Insurance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Example:"/>
          <p:cNvSpPr txBox="1">
            <a:spLocks noGrp="1"/>
          </p:cNvSpPr>
          <p:nvPr>
            <p:ph type="title"/>
          </p:nvPr>
        </p:nvSpPr>
        <p:spPr>
          <a:prstGeom prst="rect">
            <a:avLst/>
          </a:prstGeom>
        </p:spPr>
        <p:txBody>
          <a:bodyPr/>
          <a:lstStyle/>
          <a:p>
            <a:r>
              <a:t>Example: </a:t>
            </a:r>
          </a:p>
        </p:txBody>
      </p:sp>
      <p:sp>
        <p:nvSpPr>
          <p:cNvPr id="447" name="1. https://www.cms.gov/CCIIO/Resources/Data-Resources/marketplace-puf…"/>
          <p:cNvSpPr txBox="1">
            <a:spLocks noGrp="1"/>
          </p:cNvSpPr>
          <p:nvPr>
            <p:ph type="body" idx="1"/>
          </p:nvPr>
        </p:nvSpPr>
        <p:spPr>
          <a:xfrm>
            <a:off x="603250" y="1582341"/>
            <a:ext cx="10985500" cy="4128006"/>
          </a:xfrm>
          <a:prstGeom prst="rect">
            <a:avLst/>
          </a:prstGeom>
        </p:spPr>
        <p:txBody>
          <a:bodyPr/>
          <a:lstStyle/>
          <a:p>
            <a:r>
              <a:t>1. </a:t>
            </a:r>
            <a:r>
              <a:rPr u="sng">
                <a:hlinkClick r:id="rId2"/>
              </a:rPr>
              <a:t>https://www.cms.gov/CCIIO/Resources/Data-Resources/marketplace-puf</a:t>
            </a:r>
            <a:r>
              <a:t> </a:t>
            </a:r>
          </a:p>
          <a:p>
            <a:r>
              <a:t>2. </a:t>
            </a:r>
            <a:r>
              <a:rPr b="1"/>
              <a:t>Machine-readable URL PUF (MR-PUF)</a:t>
            </a:r>
            <a:r>
              <a:t>—Issuer-level URL locations for machine-readable network provider and formulary information.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Screenshot 2023-04-18 at 10.43.13 AM.png" descr="Screenshot 2023-04-18 at 10.43.13 AM.png"/>
          <p:cNvPicPr>
            <a:picLocks noChangeAspect="1"/>
          </p:cNvPicPr>
          <p:nvPr/>
        </p:nvPicPr>
        <p:blipFill>
          <a:blip r:embed="rId2"/>
          <a:stretch>
            <a:fillRect/>
          </a:stretch>
        </p:blipFill>
        <p:spPr>
          <a:xfrm>
            <a:off x="233571" y="272484"/>
            <a:ext cx="6197365" cy="1150303"/>
          </a:xfrm>
          <a:prstGeom prst="rect">
            <a:avLst/>
          </a:prstGeom>
          <a:ln w="25400">
            <a:solidFill>
              <a:srgbClr val="000000"/>
            </a:solidFill>
            <a:miter lim="400000"/>
          </a:ln>
        </p:spPr>
      </p:pic>
      <p:pic>
        <p:nvPicPr>
          <p:cNvPr id="450" name="Screenshot 2023-04-18 at 10.43.47 AM.png" descr="Screenshot 2023-04-18 at 10.43.47 AM.png"/>
          <p:cNvPicPr>
            <a:picLocks noChangeAspect="1"/>
          </p:cNvPicPr>
          <p:nvPr/>
        </p:nvPicPr>
        <p:blipFill>
          <a:blip r:embed="rId3"/>
          <a:stretch>
            <a:fillRect/>
          </a:stretch>
        </p:blipFill>
        <p:spPr>
          <a:xfrm>
            <a:off x="126677" y="2536121"/>
            <a:ext cx="6670450" cy="3351293"/>
          </a:xfrm>
          <a:prstGeom prst="rect">
            <a:avLst/>
          </a:prstGeom>
          <a:ln w="25400">
            <a:solidFill>
              <a:srgbClr val="000000"/>
            </a:solidFill>
            <a:miter lim="400000"/>
          </a:ln>
        </p:spPr>
      </p:pic>
      <p:sp>
        <p:nvSpPr>
          <p:cNvPr id="451" name="Arrow"/>
          <p:cNvSpPr/>
          <p:nvPr/>
        </p:nvSpPr>
        <p:spPr>
          <a:xfrm rot="5519030">
            <a:off x="608667" y="1663712"/>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452" name="Screenshot 2023-04-18 at 10.50.51 AM.png" descr="Screenshot 2023-04-18 at 10.50.51 AM.png"/>
          <p:cNvPicPr>
            <a:picLocks noChangeAspect="1"/>
          </p:cNvPicPr>
          <p:nvPr/>
        </p:nvPicPr>
        <p:blipFill>
          <a:blip r:embed="rId4"/>
          <a:stretch>
            <a:fillRect/>
          </a:stretch>
        </p:blipFill>
        <p:spPr>
          <a:xfrm>
            <a:off x="7334475" y="2529771"/>
            <a:ext cx="4628927" cy="3363993"/>
          </a:xfrm>
          <a:prstGeom prst="rect">
            <a:avLst/>
          </a:prstGeom>
          <a:ln w="12700">
            <a:miter lim="400000"/>
          </a:ln>
        </p:spPr>
      </p:pic>
      <p:sp>
        <p:nvSpPr>
          <p:cNvPr id="453" name="Arrow"/>
          <p:cNvSpPr/>
          <p:nvPr/>
        </p:nvSpPr>
        <p:spPr>
          <a:xfrm rot="93228">
            <a:off x="6719896" y="4004768"/>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Claims"/>
          <p:cNvSpPr txBox="1">
            <a:spLocks noGrp="1"/>
          </p:cNvSpPr>
          <p:nvPr>
            <p:ph type="title"/>
          </p:nvPr>
        </p:nvSpPr>
        <p:spPr>
          <a:xfrm>
            <a:off x="261778" y="129984"/>
            <a:ext cx="10985501" cy="717475"/>
          </a:xfrm>
          <a:prstGeom prst="rect">
            <a:avLst/>
          </a:prstGeom>
        </p:spPr>
        <p:txBody>
          <a:bodyPr/>
          <a:lstStyle/>
          <a:p>
            <a:r>
              <a:t>Claims</a:t>
            </a:r>
          </a:p>
        </p:txBody>
      </p:sp>
      <p:sp>
        <p:nvSpPr>
          <p:cNvPr id="456" name="https://www.commonwealthfund.org/publications/fund-reports/2020/dec/state-apcds-part-1-establish-make-functional"/>
          <p:cNvSpPr txBox="1"/>
          <p:nvPr/>
        </p:nvSpPr>
        <p:spPr>
          <a:xfrm>
            <a:off x="261778" y="2184301"/>
            <a:ext cx="11429009" cy="1897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4000" dirty="0"/>
              <a:t>https://</a:t>
            </a:r>
            <a:r>
              <a:rPr sz="4000" dirty="0" err="1"/>
              <a:t>www.commonwealthfund.org</a:t>
            </a:r>
            <a:r>
              <a:rPr sz="4000" dirty="0"/>
              <a:t>/publications/fund-reports/2020/dec/state-apcds-part-1-establish-make-functional</a:t>
            </a:r>
          </a:p>
        </p:txBody>
      </p:sp>
      <p:sp>
        <p:nvSpPr>
          <p:cNvPr id="457" name="https://www.health.state.mn.us/data/apcd/publicusefiles/download.html"/>
          <p:cNvSpPr txBox="1"/>
          <p:nvPr/>
        </p:nvSpPr>
        <p:spPr>
          <a:xfrm>
            <a:off x="261778" y="4432350"/>
            <a:ext cx="11347267" cy="1282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sz="4000" u="sng">
                <a:hlinkClick r:id="rId2"/>
              </a:rPr>
              <a:t>https://www.health.state.mn.us/data/apcd/publicusefiles/download.html</a:t>
            </a:r>
            <a:r>
              <a:rPr sz="4000"/>
              <a:t> </a:t>
            </a:r>
          </a:p>
        </p:txBody>
      </p:sp>
      <p:sp>
        <p:nvSpPr>
          <p:cNvPr id="458" name="https://www.ahrq.gov/data/apcd/index.html"/>
          <p:cNvSpPr txBox="1"/>
          <p:nvPr/>
        </p:nvSpPr>
        <p:spPr>
          <a:xfrm>
            <a:off x="315473" y="1398190"/>
            <a:ext cx="6627455" cy="436017"/>
          </a:xfrm>
          <a:prstGeom prst="rect">
            <a:avLst/>
          </a:prstGeom>
          <a:solidFill>
            <a:schemeClr val="accent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5000">
                <a:solidFill>
                  <a:srgbClr val="FFFFFF"/>
                </a:solidFill>
                <a:latin typeface="Helvetica Neue Medium"/>
                <a:ea typeface="Helvetica Neue Medium"/>
                <a:cs typeface="Helvetica Neue Medium"/>
                <a:sym typeface="Helvetica Neue Medium"/>
              </a:defRPr>
            </a:pPr>
            <a:r>
              <a:rPr sz="2500" u="sng" dirty="0">
                <a:hlinkClick r:id="rId3"/>
              </a:rPr>
              <a:t>https://www.ahrq.gov/data/apcd/index.html</a:t>
            </a:r>
            <a:r>
              <a:rPr sz="2500" dirty="0"/>
              <a:t>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9CFB-F37D-D067-3195-9E2E2CF6EA27}"/>
              </a:ext>
            </a:extLst>
          </p:cNvPr>
          <p:cNvSpPr>
            <a:spLocks noGrp="1"/>
          </p:cNvSpPr>
          <p:nvPr>
            <p:ph type="title"/>
          </p:nvPr>
        </p:nvSpPr>
        <p:spPr>
          <a:xfrm>
            <a:off x="422274" y="235311"/>
            <a:ext cx="10985500" cy="717475"/>
          </a:xfrm>
        </p:spPr>
        <p:txBody>
          <a:bodyPr/>
          <a:lstStyle/>
          <a:p>
            <a:r>
              <a:rPr lang="en-US" dirty="0"/>
              <a:t>Putting it all together into a solution</a:t>
            </a:r>
          </a:p>
        </p:txBody>
      </p:sp>
      <p:sp>
        <p:nvSpPr>
          <p:cNvPr id="3" name="Text Placeholder 2">
            <a:extLst>
              <a:ext uri="{FF2B5EF4-FFF2-40B4-BE49-F238E27FC236}">
                <a16:creationId xmlns:a16="http://schemas.microsoft.com/office/drawing/2014/main" id="{9D886E04-C51E-DDA9-3359-BF74ECEEBF08}"/>
              </a:ext>
            </a:extLst>
          </p:cNvPr>
          <p:cNvSpPr>
            <a:spLocks noGrp="1"/>
          </p:cNvSpPr>
          <p:nvPr>
            <p:ph type="body" sz="quarter" idx="13"/>
          </p:nvPr>
        </p:nvSpPr>
        <p:spPr>
          <a:xfrm>
            <a:off x="422274" y="952786"/>
            <a:ext cx="10985500" cy="467390"/>
          </a:xfrm>
        </p:spPr>
        <p:txBody>
          <a:bodyPr>
            <a:normAutofit fontScale="92500" lnSpcReduction="10000"/>
          </a:bodyPr>
          <a:lstStyle/>
          <a:p>
            <a:r>
              <a:rPr lang="en-US" dirty="0"/>
              <a:t>Population Health / Care Management related solutions…</a:t>
            </a:r>
          </a:p>
        </p:txBody>
      </p:sp>
      <p:sp>
        <p:nvSpPr>
          <p:cNvPr id="7" name="TextBox 6">
            <a:extLst>
              <a:ext uri="{FF2B5EF4-FFF2-40B4-BE49-F238E27FC236}">
                <a16:creationId xmlns:a16="http://schemas.microsoft.com/office/drawing/2014/main" id="{A7C6180D-DB42-2AAA-A8FE-891453FFC196}"/>
              </a:ext>
            </a:extLst>
          </p:cNvPr>
          <p:cNvSpPr txBox="1"/>
          <p:nvPr/>
        </p:nvSpPr>
        <p:spPr>
          <a:xfrm>
            <a:off x="422274" y="6138756"/>
            <a:ext cx="9544049" cy="523220"/>
          </a:xfrm>
          <a:prstGeom prst="rect">
            <a:avLst/>
          </a:prstGeom>
          <a:noFill/>
        </p:spPr>
        <p:txBody>
          <a:bodyPr wrap="square">
            <a:spAutoFit/>
          </a:bodyPr>
          <a:lstStyle/>
          <a:p>
            <a:r>
              <a:rPr lang="en-US" sz="2800" b="1" dirty="0"/>
              <a:t>https://</a:t>
            </a:r>
            <a:r>
              <a:rPr lang="en-US" sz="2800" b="1" dirty="0" err="1"/>
              <a:t>thetuvaproject.com</a:t>
            </a:r>
            <a:r>
              <a:rPr lang="en-US" sz="2800" b="1" dirty="0"/>
              <a:t>/</a:t>
            </a:r>
          </a:p>
        </p:txBody>
      </p:sp>
      <p:pic>
        <p:nvPicPr>
          <p:cNvPr id="1026" name="Picture 2">
            <a:extLst>
              <a:ext uri="{FF2B5EF4-FFF2-40B4-BE49-F238E27FC236}">
                <a16:creationId xmlns:a16="http://schemas.microsoft.com/office/drawing/2014/main" id="{9D088875-E270-BFAB-4D1D-7A38172EE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4" y="1519044"/>
            <a:ext cx="5832475" cy="41523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66837D-566D-FC5A-4D3F-401E035E3B82}"/>
              </a:ext>
            </a:extLst>
          </p:cNvPr>
          <p:cNvSpPr txBox="1"/>
          <p:nvPr/>
        </p:nvSpPr>
        <p:spPr>
          <a:xfrm>
            <a:off x="5311774" y="6292644"/>
            <a:ext cx="6096000" cy="369332"/>
          </a:xfrm>
          <a:prstGeom prst="rect">
            <a:avLst/>
          </a:prstGeom>
          <a:noFill/>
        </p:spPr>
        <p:txBody>
          <a:bodyPr wrap="square">
            <a:spAutoFit/>
          </a:bodyPr>
          <a:lstStyle/>
          <a:p>
            <a:r>
              <a:rPr lang="en-US" dirty="0"/>
              <a:t>https://</a:t>
            </a:r>
            <a:r>
              <a:rPr lang="en-US" dirty="0" err="1"/>
              <a:t>thetuvaproject.com</a:t>
            </a:r>
            <a:r>
              <a:rPr lang="en-US" dirty="0"/>
              <a:t>/quality-measures</a:t>
            </a:r>
          </a:p>
        </p:txBody>
      </p:sp>
      <p:sp>
        <p:nvSpPr>
          <p:cNvPr id="10" name="Right Arrow 9">
            <a:extLst>
              <a:ext uri="{FF2B5EF4-FFF2-40B4-BE49-F238E27FC236}">
                <a16:creationId xmlns:a16="http://schemas.microsoft.com/office/drawing/2014/main" id="{4B1DEE4F-734C-5251-340D-F66FD674AE91}"/>
              </a:ext>
            </a:extLst>
          </p:cNvPr>
          <p:cNvSpPr/>
          <p:nvPr/>
        </p:nvSpPr>
        <p:spPr>
          <a:xfrm>
            <a:off x="6254749" y="2823018"/>
            <a:ext cx="1320800" cy="688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0EEBE5-84DE-F823-7FC7-B55C7834314E}"/>
              </a:ext>
            </a:extLst>
          </p:cNvPr>
          <p:cNvSpPr txBox="1"/>
          <p:nvPr/>
        </p:nvSpPr>
        <p:spPr>
          <a:xfrm>
            <a:off x="7704666" y="2296413"/>
            <a:ext cx="3891491" cy="2031325"/>
          </a:xfrm>
          <a:prstGeom prst="rect">
            <a:avLst/>
          </a:prstGeom>
          <a:noFill/>
        </p:spPr>
        <p:txBody>
          <a:bodyPr wrap="square" rtlCol="0">
            <a:spAutoFit/>
          </a:bodyPr>
          <a:lstStyle/>
          <a:p>
            <a:r>
              <a:rPr lang="en-US" b="1" dirty="0"/>
              <a:t>Quality Measures:</a:t>
            </a:r>
          </a:p>
          <a:p>
            <a:pPr marL="285750" indent="-285750">
              <a:buFont typeface="Arial" panose="020B0604020202020204" pitchFamily="34" charset="0"/>
              <a:buChar char="•"/>
            </a:pPr>
            <a:r>
              <a:rPr lang="en-US" dirty="0"/>
              <a:t>Breast Cancer Screening </a:t>
            </a:r>
          </a:p>
          <a:p>
            <a:pPr marL="285750" indent="-285750">
              <a:buFont typeface="Arial" panose="020B0604020202020204" pitchFamily="34" charset="0"/>
              <a:buChar char="•"/>
            </a:pPr>
            <a:r>
              <a:rPr lang="en-US" dirty="0"/>
              <a:t>Colorectal Cancer Screening</a:t>
            </a:r>
          </a:p>
          <a:p>
            <a:pPr marL="285750" indent="-285750">
              <a:buFont typeface="Arial" panose="020B0604020202020204" pitchFamily="34" charset="0"/>
              <a:buChar char="•"/>
            </a:pPr>
            <a:r>
              <a:rPr lang="en-US" dirty="0"/>
              <a:t>Controlling high blood pressure </a:t>
            </a:r>
          </a:p>
          <a:p>
            <a:pPr marL="285750" indent="-285750">
              <a:buFont typeface="Arial" panose="020B0604020202020204" pitchFamily="34" charset="0"/>
              <a:buChar char="•"/>
            </a:pPr>
            <a:r>
              <a:rPr lang="en-US" dirty="0"/>
              <a:t>Diabetes: Eye exam </a:t>
            </a:r>
          </a:p>
          <a:p>
            <a:pPr marL="285750" indent="-285750">
              <a:buFont typeface="Arial" panose="020B0604020202020204" pitchFamily="34" charset="0"/>
              <a:buChar char="•"/>
            </a:pPr>
            <a:r>
              <a:rPr lang="en-US" dirty="0"/>
              <a:t>Falls: Screening for future fall risk </a:t>
            </a:r>
          </a:p>
          <a:p>
            <a:endParaRPr lang="en-US" dirty="0"/>
          </a:p>
        </p:txBody>
      </p:sp>
    </p:spTree>
    <p:extLst>
      <p:ext uri="{BB962C8B-B14F-4D97-AF65-F5344CB8AC3E}">
        <p14:creationId xmlns:p14="http://schemas.microsoft.com/office/powerpoint/2010/main" val="394266329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Homework"/>
          <p:cNvSpPr txBox="1">
            <a:spLocks noGrp="1"/>
          </p:cNvSpPr>
          <p:nvPr>
            <p:ph type="title"/>
          </p:nvPr>
        </p:nvSpPr>
        <p:spPr>
          <a:xfrm>
            <a:off x="603250" y="384212"/>
            <a:ext cx="10985500" cy="717475"/>
          </a:xfrm>
          <a:prstGeom prst="rect">
            <a:avLst/>
          </a:prstGeom>
        </p:spPr>
        <p:txBody>
          <a:bodyPr/>
          <a:lstStyle/>
          <a:p>
            <a:r>
              <a:rPr b="1" dirty="0"/>
              <a:t>Homework</a:t>
            </a:r>
          </a:p>
        </p:txBody>
      </p:sp>
      <p:sp>
        <p:nvSpPr>
          <p:cNvPr id="462" name="2. Create a script (google colab notebook, google shell (.py) that provides some summary information on it"/>
          <p:cNvSpPr txBox="1"/>
          <p:nvPr/>
        </p:nvSpPr>
        <p:spPr>
          <a:xfrm>
            <a:off x="721783" y="1332385"/>
            <a:ext cx="9980084" cy="5141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defTabSz="825500">
              <a:lnSpc>
                <a:spcPct val="100000"/>
              </a:lnSpc>
              <a:spcBef>
                <a:spcPts val="0"/>
              </a:spcBef>
              <a:defRPr sz="5500" b="1">
                <a:solidFill>
                  <a:schemeClr val="accent6"/>
                </a:solidFill>
              </a:defRPr>
            </a:lvl1pPr>
          </a:lstStyle>
          <a:p>
            <a:pPr marL="514350" indent="-514350">
              <a:buAutoNum type="arabicPeriod"/>
            </a:pPr>
            <a:r>
              <a:rPr lang="en-US" sz="2300" b="0" dirty="0">
                <a:solidFill>
                  <a:schemeClr val="tx1"/>
                </a:solidFill>
              </a:rPr>
              <a:t>Find a dataset that contains a medical codex (ICD, HCPCS, </a:t>
            </a:r>
            <a:r>
              <a:rPr lang="en-US" sz="2300" b="0" dirty="0" err="1">
                <a:solidFill>
                  <a:schemeClr val="tx1"/>
                </a:solidFill>
              </a:rPr>
              <a:t>Snowmed</a:t>
            </a:r>
            <a:r>
              <a:rPr lang="en-US" sz="2300" b="0" dirty="0">
                <a:solidFill>
                  <a:schemeClr val="tx1"/>
                </a:solidFill>
              </a:rPr>
              <a:t>, </a:t>
            </a:r>
            <a:r>
              <a:rPr lang="en-US" sz="2300" b="0" dirty="0" err="1">
                <a:solidFill>
                  <a:schemeClr val="tx1"/>
                </a:solidFill>
              </a:rPr>
              <a:t>etc</a:t>
            </a:r>
            <a:r>
              <a:rPr lang="en-US" sz="2300" b="0" dirty="0">
                <a:solidFill>
                  <a:schemeClr val="tx1"/>
                </a:solidFill>
              </a:rPr>
              <a:t>…). I recommend that you focus on </a:t>
            </a:r>
            <a:r>
              <a:rPr lang="en-US" sz="2300" b="0" dirty="0" err="1">
                <a:solidFill>
                  <a:schemeClr val="tx1"/>
                </a:solidFill>
              </a:rPr>
              <a:t>healthdata.gov</a:t>
            </a:r>
            <a:r>
              <a:rPr lang="en-US" sz="2300" b="0" dirty="0">
                <a:solidFill>
                  <a:schemeClr val="tx1"/>
                </a:solidFill>
              </a:rPr>
              <a:t>, </a:t>
            </a:r>
            <a:r>
              <a:rPr lang="en-US" sz="2300" b="0" dirty="0" err="1">
                <a:solidFill>
                  <a:schemeClr val="tx1"/>
                </a:solidFill>
              </a:rPr>
              <a:t>cdc.gov</a:t>
            </a:r>
            <a:r>
              <a:rPr lang="en-US" sz="2300" b="0" dirty="0">
                <a:solidFill>
                  <a:schemeClr val="tx1"/>
                </a:solidFill>
              </a:rPr>
              <a:t>, </a:t>
            </a:r>
            <a:r>
              <a:rPr lang="en-US" sz="2300" b="0" dirty="0" err="1">
                <a:solidFill>
                  <a:schemeClr val="tx1"/>
                </a:solidFill>
              </a:rPr>
              <a:t>etc</a:t>
            </a:r>
            <a:r>
              <a:rPr lang="en-US" sz="2300" b="0" dirty="0">
                <a:solidFill>
                  <a:schemeClr val="tx1"/>
                </a:solidFill>
              </a:rPr>
              <a:t>….something that relates to a governmental resource that is likely to contain one </a:t>
            </a:r>
          </a:p>
          <a:p>
            <a:pPr marL="971550" lvl="1" indent="-514350">
              <a:buFont typeface="Arial" panose="020B0604020202020204" pitchFamily="34" charset="0"/>
              <a:buChar char="•"/>
            </a:pPr>
            <a:r>
              <a:rPr lang="en-US" sz="2300" b="0" dirty="0">
                <a:solidFill>
                  <a:schemeClr val="tx1"/>
                </a:solidFill>
              </a:rPr>
              <a:t>You should be able to either download a .csv file of the dataset and manually upload that dataset into a notebook environment, or use a hyperlink or API to bring the data directory into a notebook from a URL  </a:t>
            </a:r>
          </a:p>
          <a:p>
            <a:endParaRPr lang="en-US" sz="2300" b="0" dirty="0">
              <a:solidFill>
                <a:schemeClr val="tx1"/>
              </a:solidFill>
            </a:endParaRPr>
          </a:p>
          <a:p>
            <a:r>
              <a:rPr sz="2300" b="0" dirty="0">
                <a:solidFill>
                  <a:schemeClr val="tx1"/>
                </a:solidFill>
              </a:rPr>
              <a:t>2. Create a script (google </a:t>
            </a:r>
            <a:r>
              <a:rPr sz="2300" b="0" dirty="0" err="1">
                <a:solidFill>
                  <a:schemeClr val="tx1"/>
                </a:solidFill>
              </a:rPr>
              <a:t>colab</a:t>
            </a:r>
            <a:r>
              <a:rPr sz="2300" b="0" dirty="0">
                <a:solidFill>
                  <a:schemeClr val="tx1"/>
                </a:solidFill>
              </a:rPr>
              <a:t> notebook, google shell (.</a:t>
            </a:r>
            <a:r>
              <a:rPr sz="2300" b="0" dirty="0" err="1">
                <a:solidFill>
                  <a:schemeClr val="tx1"/>
                </a:solidFill>
              </a:rPr>
              <a:t>py</a:t>
            </a:r>
            <a:r>
              <a:rPr sz="2300" b="0" dirty="0">
                <a:solidFill>
                  <a:schemeClr val="tx1"/>
                </a:solidFill>
              </a:rPr>
              <a:t>) that provides some summary information on it </a:t>
            </a:r>
            <a:endParaRPr lang="en-US" sz="2300" b="0" dirty="0">
              <a:solidFill>
                <a:schemeClr val="tx1"/>
              </a:solidFill>
            </a:endParaRPr>
          </a:p>
          <a:p>
            <a:pPr marL="800100" lvl="1" indent="-342900">
              <a:buFont typeface="Arial" panose="020B0604020202020204" pitchFamily="34" charset="0"/>
              <a:buChar char="•"/>
            </a:pPr>
            <a:r>
              <a:rPr lang="en-US" sz="2300" b="0" dirty="0">
                <a:solidFill>
                  <a:schemeClr val="tx1"/>
                </a:solidFill>
              </a:rPr>
              <a:t>Must use at least the following package: </a:t>
            </a:r>
            <a:r>
              <a:rPr lang="en-US" sz="2300" b="0" i="1" dirty="0">
                <a:solidFill>
                  <a:schemeClr val="tx1"/>
                </a:solidFill>
              </a:rPr>
              <a:t>pandas</a:t>
            </a:r>
            <a:r>
              <a:rPr lang="en-US" sz="2300" b="0" dirty="0">
                <a:solidFill>
                  <a:schemeClr val="tx1"/>
                </a:solidFill>
              </a:rPr>
              <a:t> </a:t>
            </a:r>
          </a:p>
          <a:p>
            <a:pPr marL="800100" lvl="1" indent="-342900">
              <a:buFont typeface="Arial" panose="020B0604020202020204" pitchFamily="34" charset="0"/>
              <a:buChar char="•"/>
            </a:pPr>
            <a:r>
              <a:rPr lang="en-US" sz="2300" dirty="0"/>
              <a:t>Use </a:t>
            </a:r>
            <a:r>
              <a:rPr lang="en-US" sz="2300" b="1" dirty="0" err="1"/>
              <a:t>value_counts</a:t>
            </a:r>
            <a:r>
              <a:rPr lang="en-US" sz="2300" b="1" dirty="0"/>
              <a:t> </a:t>
            </a:r>
            <a:r>
              <a:rPr lang="en-US" sz="2300" dirty="0"/>
              <a:t>for categories; use</a:t>
            </a:r>
            <a:r>
              <a:rPr lang="en-US" sz="2300" b="1" dirty="0"/>
              <a:t> .describe </a:t>
            </a:r>
            <a:r>
              <a:rPr lang="en-US" sz="2300" dirty="0"/>
              <a:t>for continuous measures </a:t>
            </a:r>
            <a:endParaRPr lang="en-US" sz="2300" b="0" dirty="0">
              <a:solidFill>
                <a:schemeClr val="tx1"/>
              </a:solidFill>
            </a:endParaRPr>
          </a:p>
          <a:p>
            <a:endParaRPr lang="en-US" sz="2300" b="0" dirty="0">
              <a:solidFill>
                <a:schemeClr val="tx1"/>
              </a:solidFill>
            </a:endParaRPr>
          </a:p>
          <a:p>
            <a:r>
              <a:rPr lang="en-US" sz="2300" b="0" dirty="0">
                <a:solidFill>
                  <a:schemeClr val="tx1"/>
                </a:solidFill>
              </a:rPr>
              <a:t>3. For submission: </a:t>
            </a:r>
          </a:p>
          <a:p>
            <a:pPr marL="800100" lvl="1" indent="-342900">
              <a:buFont typeface="Arial" panose="020B0604020202020204" pitchFamily="34" charset="0"/>
              <a:buChar char="•"/>
            </a:pPr>
            <a:r>
              <a:rPr lang="en-US" sz="2300" b="0" dirty="0">
                <a:solidFill>
                  <a:schemeClr val="tx1"/>
                </a:solidFill>
              </a:rPr>
              <a:t>You must submit the URL of your notebook; if the notebook is not made public, or shared to my email – you </a:t>
            </a:r>
            <a:r>
              <a:rPr lang="en-US" sz="2300" b="0" dirty="0" err="1">
                <a:solidFill>
                  <a:schemeClr val="tx1"/>
                </a:solidFill>
              </a:rPr>
              <a:t>wil</a:t>
            </a:r>
            <a:r>
              <a:rPr lang="en-US" sz="2300" b="0" dirty="0">
                <a:solidFill>
                  <a:schemeClr val="tx1"/>
                </a:solidFill>
              </a:rPr>
              <a:t> lose ½ of the assignment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2ABA-4418-386D-1336-ADFCFFEF1417}"/>
              </a:ext>
            </a:extLst>
          </p:cNvPr>
          <p:cNvSpPr>
            <a:spLocks noGrp="1"/>
          </p:cNvSpPr>
          <p:nvPr>
            <p:ph type="title"/>
          </p:nvPr>
        </p:nvSpPr>
        <p:spPr>
          <a:xfrm>
            <a:off x="838200" y="180459"/>
            <a:ext cx="10515600" cy="1325563"/>
          </a:xfrm>
        </p:spPr>
        <p:txBody>
          <a:bodyPr/>
          <a:lstStyle/>
          <a:p>
            <a:r>
              <a:rPr lang="en-US" b="1" dirty="0"/>
              <a:t>Solving with Data Standards… </a:t>
            </a:r>
          </a:p>
        </p:txBody>
      </p:sp>
      <p:pic>
        <p:nvPicPr>
          <p:cNvPr id="1026" name="Picture 2" descr="Data standards in healthcare categories">
            <a:extLst>
              <a:ext uri="{FF2B5EF4-FFF2-40B4-BE49-F238E27FC236}">
                <a16:creationId xmlns:a16="http://schemas.microsoft.com/office/drawing/2014/main" id="{605F8493-6947-EC6C-38CD-02C5E813B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0" y="1506022"/>
            <a:ext cx="8096332" cy="4554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53F4F4-D057-E5BD-04D9-9EE227FECAF1}"/>
              </a:ext>
            </a:extLst>
          </p:cNvPr>
          <p:cNvSpPr txBox="1"/>
          <p:nvPr/>
        </p:nvSpPr>
        <p:spPr>
          <a:xfrm>
            <a:off x="945078" y="6308209"/>
            <a:ext cx="6097978" cy="369332"/>
          </a:xfrm>
          <a:prstGeom prst="rect">
            <a:avLst/>
          </a:prstGeom>
          <a:noFill/>
        </p:spPr>
        <p:txBody>
          <a:bodyPr wrap="square">
            <a:spAutoFit/>
          </a:bodyPr>
          <a:lstStyle/>
          <a:p>
            <a:r>
              <a:rPr lang="en-US" b="1" dirty="0"/>
              <a:t>https://</a:t>
            </a:r>
            <a:r>
              <a:rPr lang="en-US" b="1" dirty="0" err="1"/>
              <a:t>allhealthtech.com</a:t>
            </a:r>
            <a:r>
              <a:rPr lang="en-US" b="1" dirty="0"/>
              <a:t>/health-data-standards/</a:t>
            </a:r>
          </a:p>
        </p:txBody>
      </p:sp>
      <p:sp>
        <p:nvSpPr>
          <p:cNvPr id="6" name="TextBox 5">
            <a:extLst>
              <a:ext uri="{FF2B5EF4-FFF2-40B4-BE49-F238E27FC236}">
                <a16:creationId xmlns:a16="http://schemas.microsoft.com/office/drawing/2014/main" id="{562258E0-475A-BAAD-18CA-2E84AEA0663D}"/>
              </a:ext>
            </a:extLst>
          </p:cNvPr>
          <p:cNvSpPr txBox="1"/>
          <p:nvPr/>
        </p:nvSpPr>
        <p:spPr>
          <a:xfrm>
            <a:off x="8823365" y="2303813"/>
            <a:ext cx="2886695" cy="3416320"/>
          </a:xfrm>
          <a:prstGeom prst="rect">
            <a:avLst/>
          </a:prstGeom>
          <a:noFill/>
        </p:spPr>
        <p:txBody>
          <a:bodyPr wrap="square" rtlCol="0">
            <a:spAutoFit/>
          </a:bodyPr>
          <a:lstStyle/>
          <a:p>
            <a:r>
              <a:rPr lang="en-US" b="1" dirty="0"/>
              <a:t>In addition, we have the following content formats: </a:t>
            </a:r>
          </a:p>
          <a:p>
            <a:endParaRPr lang="en-US" dirty="0"/>
          </a:p>
          <a:p>
            <a:r>
              <a:rPr lang="en-US" dirty="0"/>
              <a:t>DICOM – imaging</a:t>
            </a:r>
          </a:p>
          <a:p>
            <a:endParaRPr lang="en-US" dirty="0"/>
          </a:p>
          <a:p>
            <a:endParaRPr lang="en-US" dirty="0"/>
          </a:p>
          <a:p>
            <a:r>
              <a:rPr lang="en-US" b="1" i="1" u="sng" dirty="0">
                <a:solidFill>
                  <a:srgbClr val="FF0000"/>
                </a:solidFill>
                <a:highlight>
                  <a:srgbClr val="FFFF00"/>
                </a:highlight>
              </a:rPr>
              <a:t>Great resource below to find standards: </a:t>
            </a:r>
          </a:p>
          <a:p>
            <a:endParaRPr lang="en-US" b="1" i="1" u="sng" dirty="0">
              <a:solidFill>
                <a:srgbClr val="FF0000"/>
              </a:solidFill>
              <a:highlight>
                <a:srgbClr val="FFFF00"/>
              </a:highlight>
            </a:endParaRPr>
          </a:p>
          <a:p>
            <a:r>
              <a:rPr lang="en-US" dirty="0">
                <a:hlinkClick r:id="rId3"/>
              </a:rPr>
              <a:t>https://www.healthit.gov/isa/isa-document-table-contents</a:t>
            </a:r>
            <a:r>
              <a:rPr lang="en-US" dirty="0"/>
              <a:t> </a:t>
            </a:r>
          </a:p>
        </p:txBody>
      </p:sp>
    </p:spTree>
    <p:extLst>
      <p:ext uri="{BB962C8B-B14F-4D97-AF65-F5344CB8AC3E}">
        <p14:creationId xmlns:p14="http://schemas.microsoft.com/office/powerpoint/2010/main" val="340956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3534</Words>
  <Application>Microsoft Macintosh PowerPoint</Application>
  <PresentationFormat>Widescreen</PresentationFormat>
  <Paragraphs>353</Paragraphs>
  <Slides>85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Calibri</vt:lpstr>
      <vt:lpstr>Calibri Light</vt:lpstr>
      <vt:lpstr>Courier</vt:lpstr>
      <vt:lpstr>Georgia</vt:lpstr>
      <vt:lpstr>Helvetica</vt:lpstr>
      <vt:lpstr>Helvetica Neue</vt:lpstr>
      <vt:lpstr>Helvetica Neue Medium</vt:lpstr>
      <vt:lpstr>Open Sans</vt:lpstr>
      <vt:lpstr>Times Roman</vt:lpstr>
      <vt:lpstr>TimesNewRomanPSMT</vt:lpstr>
      <vt:lpstr>Verdana</vt:lpstr>
      <vt:lpstr>Office Theme</vt:lpstr>
      <vt:lpstr>Data Models and Frameworks (Wk3-4)</vt:lpstr>
      <vt:lpstr>Interesting things…</vt:lpstr>
      <vt:lpstr>Main Sources of Health Data</vt:lpstr>
      <vt:lpstr>How we use data the data…types of HIS’ applications can be: descriptive to prescriptive </vt:lpstr>
      <vt:lpstr>PowerPoint Presentation</vt:lpstr>
      <vt:lpstr>Structured, Unstructured, Semi </vt:lpstr>
      <vt:lpstr>Many versions of the same thing…Gender as an example: </vt:lpstr>
      <vt:lpstr>Solving interoperability</vt:lpstr>
      <vt:lpstr>Solving with Data Standards… </vt:lpstr>
      <vt:lpstr>Organizing Chaos: Federal Level   </vt:lpstr>
      <vt:lpstr>USCDI v1 </vt:lpstr>
      <vt:lpstr>USCDI v2</vt:lpstr>
      <vt:lpstr>USCDI v3</vt:lpstr>
      <vt:lpstr>USCDI v4</vt:lpstr>
      <vt:lpstr>USCDI v5 Draft</vt:lpstr>
      <vt:lpstr>HL7 v2 (89) --&gt; CDA (96-05) --&gt; FHIR (12-Pres)</vt:lpstr>
      <vt:lpstr>FHIR examples: patient/admin specific: </vt:lpstr>
      <vt:lpstr>HL7-v3</vt:lpstr>
      <vt:lpstr>PowerPoint Presentation</vt:lpstr>
      <vt:lpstr>Review article // at least ++ 57 coding systems identified in 2018 </vt:lpstr>
      <vt:lpstr>Primary Code 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ICD-10-CM</vt:lpstr>
      <vt:lpstr>PowerPoint Presentation</vt:lpstr>
      <vt:lpstr>PowerPoint Presentation</vt:lpstr>
      <vt:lpstr>PowerPoint Presentation</vt:lpstr>
      <vt:lpstr>PowerPoint Presentation</vt:lpstr>
      <vt:lpstr>PowerPoint Presentation</vt:lpstr>
      <vt:lpstr>PowerPoint Presentation</vt:lpstr>
      <vt:lpstr>ICD-10-PCS</vt:lpstr>
      <vt:lpstr>PowerPoint Presentation</vt:lpstr>
      <vt:lpstr>PowerPoint Presentation</vt:lpstr>
      <vt:lpstr>PowerPoint Presentation</vt:lpstr>
      <vt:lpstr>PowerPoint Presentation</vt:lpstr>
      <vt:lpstr>CPT {Current Procedural Terminology; AMA}   versus   HCPCS {Healthcare Common Procedural Coding System)</vt:lpstr>
      <vt:lpstr>PowerPoint Presentation</vt:lpstr>
      <vt:lpstr>PowerPoint Presentation</vt:lpstr>
      <vt:lpstr>CPT codes </vt:lpstr>
      <vt:lpstr>CPT / HCPCS </vt:lpstr>
      <vt:lpstr>PowerPoint Presentation</vt:lpstr>
      <vt:lpstr>PowerPoint Presentation</vt:lpstr>
      <vt:lpstr>ICD / CPT / HCPCS</vt:lpstr>
      <vt:lpstr>snowMed-CT</vt:lpstr>
      <vt:lpstr>PowerPoint Presentation</vt:lpstr>
      <vt:lpstr>PowerPoint Presentation</vt:lpstr>
      <vt:lpstr>PowerPoint Presentation</vt:lpstr>
      <vt:lpstr>PowerPoint Presentation</vt:lpstr>
      <vt:lpstr>Claims Flow: CMS related </vt:lpstr>
      <vt:lpstr>PowerPoint Presentation</vt:lpstr>
      <vt:lpstr>DRGs: Diagnosis-related groups [US]</vt:lpstr>
      <vt:lpstr>HRGs</vt:lpstr>
      <vt:lpstr>DRGs: Diagnosis-related groups</vt:lpstr>
      <vt:lpstr>MS-DRG</vt:lpstr>
      <vt:lpstr>Diagnosis Related Group {DRG}</vt:lpstr>
      <vt:lpstr>DRGs</vt:lpstr>
      <vt:lpstr>MDS: Major Diagnostic Categories</vt:lpstr>
      <vt:lpstr>MDC / Major Diagnostic Category</vt:lpstr>
      <vt:lpstr>MDC / Major Diagnostic Category</vt:lpstr>
      <vt:lpstr>PowerPoint Presentation</vt:lpstr>
      <vt:lpstr>MS-DRG</vt:lpstr>
      <vt:lpstr>PowerPoint Presentation</vt:lpstr>
      <vt:lpstr>PowerPoint Presentation</vt:lpstr>
      <vt:lpstr>Pharm Codes NDC versus RxNorm </vt:lpstr>
      <vt:lpstr>PowerPoint Presentation</vt:lpstr>
      <vt:lpstr>PowerPoint Presentation</vt:lpstr>
      <vt:lpstr>PowerPoint Presentation</vt:lpstr>
      <vt:lpstr>PowerPoint Presentation</vt:lpstr>
      <vt:lpstr>PowerPoint Presentation</vt:lpstr>
      <vt:lpstr>LOINC codes </vt:lpstr>
      <vt:lpstr>PowerPoint Presentation</vt:lpstr>
      <vt:lpstr>CVX</vt:lpstr>
      <vt:lpstr>NPI </vt:lpstr>
      <vt:lpstr>PowerPoint Presentation</vt:lpstr>
      <vt:lpstr>PUF {public use files} </vt:lpstr>
      <vt:lpstr>Example: </vt:lpstr>
      <vt:lpstr>PowerPoint Presentation</vt:lpstr>
      <vt:lpstr>Claims</vt:lpstr>
      <vt:lpstr>Putting it all together into a solution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Models and Frameworks</dc:title>
  <dc:creator>hants williams</dc:creator>
  <cp:lastModifiedBy>hants williams</cp:lastModifiedBy>
  <cp:revision>59</cp:revision>
  <dcterms:created xsi:type="dcterms:W3CDTF">2024-02-05T20:31:59Z</dcterms:created>
  <dcterms:modified xsi:type="dcterms:W3CDTF">2024-02-20T17:47:20Z</dcterms:modified>
</cp:coreProperties>
</file>